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9"/>
  </p:notesMasterIdLst>
  <p:sldIdLst>
    <p:sldId id="256" r:id="rId2"/>
    <p:sldId id="374" r:id="rId3"/>
    <p:sldId id="377" r:id="rId4"/>
    <p:sldId id="376" r:id="rId5"/>
    <p:sldId id="381" r:id="rId6"/>
    <p:sldId id="378" r:id="rId7"/>
    <p:sldId id="259" r:id="rId8"/>
    <p:sldId id="375" r:id="rId9"/>
    <p:sldId id="257" r:id="rId10"/>
    <p:sldId id="258" r:id="rId11"/>
    <p:sldId id="382" r:id="rId12"/>
    <p:sldId id="383" r:id="rId13"/>
    <p:sldId id="432" r:id="rId14"/>
    <p:sldId id="260" r:id="rId15"/>
    <p:sldId id="454" r:id="rId16"/>
    <p:sldId id="261" r:id="rId17"/>
    <p:sldId id="263" r:id="rId18"/>
    <p:sldId id="456" r:id="rId19"/>
    <p:sldId id="264" r:id="rId20"/>
    <p:sldId id="441" r:id="rId21"/>
    <p:sldId id="262" r:id="rId22"/>
    <p:sldId id="453" r:id="rId23"/>
    <p:sldId id="265" r:id="rId24"/>
    <p:sldId id="455" r:id="rId25"/>
    <p:sldId id="267" r:id="rId26"/>
    <p:sldId id="363" r:id="rId27"/>
    <p:sldId id="271" r:id="rId28"/>
    <p:sldId id="359" r:id="rId29"/>
    <p:sldId id="360" r:id="rId30"/>
    <p:sldId id="431" r:id="rId31"/>
    <p:sldId id="278" r:id="rId32"/>
    <p:sldId id="368" r:id="rId33"/>
    <p:sldId id="279" r:id="rId34"/>
    <p:sldId id="369" r:id="rId35"/>
    <p:sldId id="370" r:id="rId36"/>
    <p:sldId id="371" r:id="rId37"/>
    <p:sldId id="430" r:id="rId38"/>
    <p:sldId id="372" r:id="rId39"/>
    <p:sldId id="373" r:id="rId40"/>
    <p:sldId id="384" r:id="rId41"/>
    <p:sldId id="409" r:id="rId42"/>
    <p:sldId id="379" r:id="rId43"/>
    <p:sldId id="385" r:id="rId44"/>
    <p:sldId id="386" r:id="rId45"/>
    <p:sldId id="380" r:id="rId46"/>
    <p:sldId id="392" r:id="rId47"/>
    <p:sldId id="387" r:id="rId48"/>
    <p:sldId id="388" r:id="rId49"/>
    <p:sldId id="389" r:id="rId50"/>
    <p:sldId id="390" r:id="rId51"/>
    <p:sldId id="393" r:id="rId52"/>
    <p:sldId id="394" r:id="rId53"/>
    <p:sldId id="391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53"/>
    <p:restoredTop sz="94697"/>
  </p:normalViewPr>
  <p:slideViewPr>
    <p:cSldViewPr snapToGrid="0" snapToObjects="1">
      <p:cViewPr varScale="1">
        <p:scale>
          <a:sx n="104" d="100"/>
          <a:sy n="104" d="100"/>
        </p:scale>
        <p:origin x="2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7FBDB-20AA-8E43-B2BF-0A3C02944478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ED68-76C5-5147-BE79-F292BF370DE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6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711DC3-EA66-FE42-BA15-2838C6DBB3D6}" type="slidenum">
              <a:rPr lang="en-GB"/>
              <a:pPr/>
              <a:t>26</a:t>
            </a:fld>
            <a:endParaRPr lang="en-GB"/>
          </a:p>
        </p:txBody>
      </p:sp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1564930" y="574692"/>
            <a:ext cx="7559708" cy="283417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505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8732" y="3590705"/>
            <a:ext cx="8552104" cy="34021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19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675F2E-1935-7D49-BBC7-D2B5D013D830}" type="slidenum">
              <a:rPr lang="en-GB"/>
              <a:pPr/>
              <a:t>27</a:t>
            </a:fld>
            <a:endParaRPr lang="en-GB"/>
          </a:p>
        </p:txBody>
      </p:sp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1564930" y="574692"/>
            <a:ext cx="7559708" cy="283417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710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8732" y="3590705"/>
            <a:ext cx="8552104" cy="34021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2465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C3216E-B496-6243-8A64-4CDEDF01DAFD}" type="slidenum">
              <a:rPr lang="en-GB"/>
              <a:pPr/>
              <a:t>31</a:t>
            </a:fld>
            <a:endParaRPr lang="en-GB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25750" y="574675"/>
            <a:ext cx="5035550" cy="2833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8732" y="3590705"/>
            <a:ext cx="8552104" cy="34021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61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B954F6-2FBC-DE4B-9B98-ACD7AAC55E60}" type="slidenum">
              <a:rPr lang="en-GB"/>
              <a:pPr/>
              <a:t>33</a:t>
            </a:fld>
            <a:endParaRPr lang="en-GB"/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25750" y="574675"/>
            <a:ext cx="5035550" cy="2833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8732" y="3590705"/>
            <a:ext cx="8552104" cy="34021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5008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D6822C-1B37-8745-8A6B-91DB53666BA9}" type="slidenum">
              <a:rPr lang="en-GB"/>
              <a:pPr/>
              <a:t>34</a:t>
            </a:fld>
            <a:endParaRPr lang="en-GB"/>
          </a:p>
        </p:txBody>
      </p:sp>
      <p:sp>
        <p:nvSpPr>
          <p:cNvPr id="563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25750" y="574675"/>
            <a:ext cx="5035550" cy="2833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8732" y="3590705"/>
            <a:ext cx="8552104" cy="34021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542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99DE22-6257-A442-94C0-DBDA4B97DB10}" type="slidenum">
              <a:rPr lang="en-GB"/>
              <a:pPr/>
              <a:t>35</a:t>
            </a:fld>
            <a:endParaRPr lang="en-GB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25750" y="574675"/>
            <a:ext cx="5035550" cy="2833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8732" y="3590705"/>
            <a:ext cx="8552104" cy="34021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997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CDBE5D-B15A-524C-896E-5F7A3B1627C3}" type="slidenum">
              <a:rPr lang="en-GB"/>
              <a:pPr/>
              <a:t>36</a:t>
            </a:fld>
            <a:endParaRPr lang="en-GB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25750" y="574675"/>
            <a:ext cx="5035550" cy="2833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8732" y="3590705"/>
            <a:ext cx="8552104" cy="34021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694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0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3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6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5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07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165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57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80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56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1/20/23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8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23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2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1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32.wmf"/><Relationship Id="rId3" Type="http://schemas.openxmlformats.org/officeDocument/2006/relationships/notesSlide" Target="../notesSlides/notesSlide4.xml"/><Relationship Id="rId21" Type="http://schemas.openxmlformats.org/officeDocument/2006/relationships/oleObject" Target="../embeddings/oleObject13.bin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41.png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30.wmf"/><Relationship Id="rId22" Type="http://schemas.openxmlformats.org/officeDocument/2006/relationships/image" Target="../media/image34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18.bin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8.png"/><Relationship Id="rId7" Type="http://schemas.openxmlformats.org/officeDocument/2006/relationships/image" Target="../media/image45.png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33.wmf"/><Relationship Id="rId2" Type="http://schemas.openxmlformats.org/officeDocument/2006/relationships/vmlDrawing" Target="../drawings/vmlDrawing3.v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38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4.png"/><Relationship Id="rId11" Type="http://schemas.openxmlformats.org/officeDocument/2006/relationships/image" Target="../media/image30.wmf"/><Relationship Id="rId5" Type="http://schemas.openxmlformats.org/officeDocument/2006/relationships/image" Target="../media/image41.png"/><Relationship Id="rId15" Type="http://schemas.openxmlformats.org/officeDocument/2006/relationships/image" Target="../media/image32.wmf"/><Relationship Id="rId23" Type="http://schemas.openxmlformats.org/officeDocument/2006/relationships/image" Target="../media/image50.png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34.wm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7.png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4.wmf"/><Relationship Id="rId18" Type="http://schemas.openxmlformats.org/officeDocument/2006/relationships/image" Target="../media/image55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58.png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5" Type="http://schemas.openxmlformats.org/officeDocument/2006/relationships/image" Target="../media/image52.png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56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2.wmf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4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0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5" Type="http://schemas.openxmlformats.org/officeDocument/2006/relationships/image" Target="../media/image50.png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2.wmf"/><Relationship Id="rId1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7" Type="http://schemas.microsoft.com/office/2007/relationships/hdphoto" Target="../media/hdphoto1.wdp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tiff"/><Relationship Id="rId4" Type="http://schemas.openxmlformats.org/officeDocument/2006/relationships/image" Target="../media/image7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6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tiff"/><Relationship Id="rId4" Type="http://schemas.openxmlformats.org/officeDocument/2006/relationships/image" Target="../media/image68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D0053F-19BD-AE41-9408-57B9A3EF0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40080"/>
            <a:ext cx="4500737" cy="2194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Genetic Approach to the Ethical Knob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E003E8-10C8-1C47-BF5D-CF58CC3A5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2916936"/>
            <a:ext cx="4500737" cy="3264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1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Giovanni IACCA (University of Trento) </a:t>
            </a:r>
          </a:p>
          <a:p>
            <a:pPr algn="l">
              <a:lnSpc>
                <a:spcPct val="91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Francesca LAGIOIA (EUI/CIRSFID) </a:t>
            </a:r>
          </a:p>
          <a:p>
            <a:pPr algn="l">
              <a:lnSpc>
                <a:spcPct val="91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/>
              <a:t>Andrea LOREGGIA (EUI)</a:t>
            </a:r>
          </a:p>
          <a:p>
            <a:pPr algn="l">
              <a:lnSpc>
                <a:spcPct val="91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Giovanni SARTOR (EUI/CIRSFID)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F6346-9163-4B00-BAEF-1E4DA5A2F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23" r="42445" b="-1"/>
          <a:stretch/>
        </p:blipFill>
        <p:spPr>
          <a:xfrm>
            <a:off x="8274313" y="639233"/>
            <a:ext cx="1730036" cy="2547452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CD446F-723F-DF4E-9DCD-D2480E450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22" y="4327682"/>
            <a:ext cx="4795019" cy="12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1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9" name="Rectangle 13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0" name="Rectangle 138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orig. proposal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EA3EC149-2EA7-064D-BD10-C88280DB1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438" y="2587625"/>
            <a:ext cx="450073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knob expresses directly the ethical attitude of the AV passengers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value passengers attribute to their life relative to the value of the lives of third parties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03416A-65F7-5E49-A403-26255D51158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1" r="25096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90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9" name="Rectangle 13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0" name="Rectangle 138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new proposal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EA3EC149-2EA7-064D-BD10-C88280DB1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438" y="2587625"/>
            <a:ext cx="4500737" cy="35941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position of the knob </a:t>
            </a:r>
            <a:r>
              <a:rPr lang="en-US" u="sng" dirty="0"/>
              <a:t>no longer</a:t>
            </a:r>
            <a:r>
              <a:rPr lang="en-US" dirty="0"/>
              <a:t> indicates the passengers’ moral attitude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 indicates the AV’s assessment of the relative importance of the lives of passenger(s) and third parties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03416A-65F7-5E49-A403-26255D51158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1" r="25096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65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cap="all" spc="120" baseline="0">
                <a:latin typeface="+mj-lt"/>
                <a:ea typeface="+mj-ea"/>
                <a:cs typeface="+mj-cs"/>
              </a:rPr>
              <a:t>HOW to do that?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EA3EC149-2EA7-064D-BD10-C88280DB1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258102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Combination of AI techniques: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dirty="0"/>
              <a:t>Neural networks to compute the right action to take based on the given scenario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to find an (almost) optimal configuration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16642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1026" name="Picture 2" descr="Storia del pensiero evoluzionista - YouTube">
            <a:extLst>
              <a:ext uri="{FF2B5EF4-FFF2-40B4-BE49-F238E27FC236}">
                <a16:creationId xmlns:a16="http://schemas.microsoft.com/office/drawing/2014/main" id="{CE0FEEA7-DFCC-0548-A244-468F61B4B8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504847-2F74-8F4C-A899-CD7D7792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The evolutionary theory</a:t>
            </a:r>
          </a:p>
        </p:txBody>
      </p:sp>
    </p:spTree>
    <p:extLst>
      <p:ext uri="{BB962C8B-B14F-4D97-AF65-F5344CB8AC3E}">
        <p14:creationId xmlns:p14="http://schemas.microsoft.com/office/powerpoint/2010/main" val="77099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Genetic algorithms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26BCE9C-7514-C542-91C3-57E46472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Inspired by Charles Darwin’s theory of natural evolution: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dirty="0"/>
              <a:t>the fittest individuals are selected for reproduction in order to produce offspring of the next generation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Heuristic Search in the solution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Mostly used in optimization tasks</a:t>
            </a:r>
          </a:p>
        </p:txBody>
      </p:sp>
    </p:spTree>
    <p:extLst>
      <p:ext uri="{BB962C8B-B14F-4D97-AF65-F5344CB8AC3E}">
        <p14:creationId xmlns:p14="http://schemas.microsoft.com/office/powerpoint/2010/main" val="179548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Genetic algorithms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26BCE9C-7514-C542-91C3-57E46472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of main importance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Identify a clear representation of a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Define a fitness function which represents the value of a solution</a:t>
            </a:r>
          </a:p>
        </p:txBody>
      </p:sp>
    </p:spTree>
    <p:extLst>
      <p:ext uri="{BB962C8B-B14F-4D97-AF65-F5344CB8AC3E}">
        <p14:creationId xmlns:p14="http://schemas.microsoft.com/office/powerpoint/2010/main" val="291338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Genetic algorithms</a:t>
            </a: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3074" name="Picture 2" descr="What is meant by gene, chromosome, population in genetic algorithm in terms  of feature selection? - Artificial Intelligence Stack Exchange">
            <a:extLst>
              <a:ext uri="{FF2B5EF4-FFF2-40B4-BE49-F238E27FC236}">
                <a16:creationId xmlns:a16="http://schemas.microsoft.com/office/drawing/2014/main" id="{6C998553-D642-0645-9DCA-5B65BFE27A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8450" y="2030990"/>
            <a:ext cx="4519149" cy="279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797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Simple example</a:t>
            </a: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0EEB9F83-8104-364B-9D6C-437A4F39E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0472" y="2587752"/>
                <a:ext cx="4638360" cy="3421162"/>
              </a:xfrm>
            </p:spPr>
            <p:txBody>
              <a:bodyPr/>
              <a:lstStyle/>
              <a:p>
                <a:r>
                  <a:rPr lang="en-US" dirty="0"/>
                  <a:t>N-queens puzzle: 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chess queens on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chessboard so that no two queens threaten each other</a:t>
                </a: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0EEB9F83-8104-364B-9D6C-437A4F39E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0472" y="2587752"/>
                <a:ext cx="4638360" cy="3421162"/>
              </a:xfrm>
              <a:blipFill>
                <a:blip r:embed="rId2"/>
                <a:stretch>
                  <a:fillRect l="-2180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57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Simple example</a:t>
            </a:r>
          </a:p>
        </p:txBody>
      </p:sp>
      <p:sp>
        <p:nvSpPr>
          <p:cNvPr id="1031" name="Segnaposto contenuto 3">
            <a:extLst>
              <a:ext uri="{FF2B5EF4-FFF2-40B4-BE49-F238E27FC236}">
                <a16:creationId xmlns:a16="http://schemas.microsoft.com/office/drawing/2014/main" id="{AC42A6AD-FEA4-AD4E-9C10-745291E1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916936"/>
            <a:ext cx="4500737" cy="3264408"/>
          </a:xfrm>
        </p:spPr>
        <p:txBody>
          <a:bodyPr anchor="t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Rules of Chess - The Definitive Guide To Chess Rules">
            <a:extLst>
              <a:ext uri="{FF2B5EF4-FFF2-40B4-BE49-F238E27FC236}">
                <a16:creationId xmlns:a16="http://schemas.microsoft.com/office/drawing/2014/main" id="{535B748D-452C-9040-A7F1-36113FBAD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1822" y="1031490"/>
            <a:ext cx="4795019" cy="47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494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Simple example</a:t>
            </a:r>
          </a:p>
        </p:txBody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6148" name="Picture 4" descr="How Many Solutions Does the N-Queens Problem Have? | by Andrew Chung | The  Startup | Medium">
            <a:extLst>
              <a:ext uri="{FF2B5EF4-FFF2-40B4-BE49-F238E27FC236}">
                <a16:creationId xmlns:a16="http://schemas.microsoft.com/office/drawing/2014/main" id="{7D5F05C6-EEB1-C241-BBF8-D23BA312A1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8450" y="1184259"/>
            <a:ext cx="4519149" cy="44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6" name="Rectangle 13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417" name="Rectangle 14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8" name="Rectangle 14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Autonomous vehicles</a:t>
            </a:r>
          </a:p>
        </p:txBody>
      </p:sp>
      <p:pic>
        <p:nvPicPr>
          <p:cNvPr id="3" name="Picture 6" descr="How Will Self-Driving Cars Reshape Our Cities?">
            <a:extLst>
              <a:ext uri="{FF2B5EF4-FFF2-40B4-BE49-F238E27FC236}">
                <a16:creationId xmlns:a16="http://schemas.microsoft.com/office/drawing/2014/main" id="{EAA98FB2-F9B0-024A-A141-D1421CC583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4582" y="639575"/>
            <a:ext cx="8622836" cy="30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064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Simple example</a:t>
            </a:r>
          </a:p>
        </p:txBody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6148" name="Picture 4" descr="How Many Solutions Does the N-Queens Problem Have? | by Andrew Chung | The  Startup | Medium">
            <a:extLst>
              <a:ext uri="{FF2B5EF4-FFF2-40B4-BE49-F238E27FC236}">
                <a16:creationId xmlns:a16="http://schemas.microsoft.com/office/drawing/2014/main" id="{7D5F05C6-EEB1-C241-BBF8-D23BA312A1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8450" y="1184259"/>
            <a:ext cx="4519149" cy="44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5857AD4A-EAB6-2646-B05B-25050CBC931D}"/>
              </a:ext>
            </a:extLst>
          </p:cNvPr>
          <p:cNvGraphicFramePr>
            <a:graphicFrameLocks noGrp="1"/>
          </p:cNvGraphicFramePr>
          <p:nvPr/>
        </p:nvGraphicFramePr>
        <p:xfrm>
          <a:off x="7141579" y="5803609"/>
          <a:ext cx="40511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393">
                  <a:extLst>
                    <a:ext uri="{9D8B030D-6E8A-4147-A177-3AD203B41FA5}">
                      <a16:colId xmlns:a16="http://schemas.microsoft.com/office/drawing/2014/main" val="3068678466"/>
                    </a:ext>
                  </a:extLst>
                </a:gridCol>
                <a:gridCol w="506393">
                  <a:extLst>
                    <a:ext uri="{9D8B030D-6E8A-4147-A177-3AD203B41FA5}">
                      <a16:colId xmlns:a16="http://schemas.microsoft.com/office/drawing/2014/main" val="288723216"/>
                    </a:ext>
                  </a:extLst>
                </a:gridCol>
                <a:gridCol w="506393">
                  <a:extLst>
                    <a:ext uri="{9D8B030D-6E8A-4147-A177-3AD203B41FA5}">
                      <a16:colId xmlns:a16="http://schemas.microsoft.com/office/drawing/2014/main" val="2521368037"/>
                    </a:ext>
                  </a:extLst>
                </a:gridCol>
                <a:gridCol w="506393">
                  <a:extLst>
                    <a:ext uri="{9D8B030D-6E8A-4147-A177-3AD203B41FA5}">
                      <a16:colId xmlns:a16="http://schemas.microsoft.com/office/drawing/2014/main" val="2180223694"/>
                    </a:ext>
                  </a:extLst>
                </a:gridCol>
                <a:gridCol w="506393">
                  <a:extLst>
                    <a:ext uri="{9D8B030D-6E8A-4147-A177-3AD203B41FA5}">
                      <a16:colId xmlns:a16="http://schemas.microsoft.com/office/drawing/2014/main" val="151479464"/>
                    </a:ext>
                  </a:extLst>
                </a:gridCol>
                <a:gridCol w="506393">
                  <a:extLst>
                    <a:ext uri="{9D8B030D-6E8A-4147-A177-3AD203B41FA5}">
                      <a16:colId xmlns:a16="http://schemas.microsoft.com/office/drawing/2014/main" val="3027186037"/>
                    </a:ext>
                  </a:extLst>
                </a:gridCol>
                <a:gridCol w="506393">
                  <a:extLst>
                    <a:ext uri="{9D8B030D-6E8A-4147-A177-3AD203B41FA5}">
                      <a16:colId xmlns:a16="http://schemas.microsoft.com/office/drawing/2014/main" val="4145604438"/>
                    </a:ext>
                  </a:extLst>
                </a:gridCol>
                <a:gridCol w="506393">
                  <a:extLst>
                    <a:ext uri="{9D8B030D-6E8A-4147-A177-3AD203B41FA5}">
                      <a16:colId xmlns:a16="http://schemas.microsoft.com/office/drawing/2014/main" val="924830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982394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0BBB3D-7440-C44A-9B92-3C56946082F6}"/>
              </a:ext>
            </a:extLst>
          </p:cNvPr>
          <p:cNvSpPr txBox="1"/>
          <p:nvPr/>
        </p:nvSpPr>
        <p:spPr>
          <a:xfrm>
            <a:off x="5130615" y="5805117"/>
            <a:ext cx="18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Possible solution</a:t>
            </a:r>
          </a:p>
        </p:txBody>
      </p:sp>
    </p:spTree>
    <p:extLst>
      <p:ext uri="{BB962C8B-B14F-4D97-AF65-F5344CB8AC3E}">
        <p14:creationId xmlns:p14="http://schemas.microsoft.com/office/powerpoint/2010/main" val="1049228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it works</a:t>
            </a:r>
          </a:p>
        </p:txBody>
      </p:sp>
      <p:pic>
        <p:nvPicPr>
          <p:cNvPr id="4098" name="Picture 2" descr="Solving the n-queen puzzle with Genetic Algorithm in R | sandipanweb">
            <a:extLst>
              <a:ext uri="{FF2B5EF4-FFF2-40B4-BE49-F238E27FC236}">
                <a16:creationId xmlns:a16="http://schemas.microsoft.com/office/drawing/2014/main" id="{988382F4-0EF9-5B4D-B405-686A7189B68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1" b="46806"/>
          <a:stretch/>
        </p:blipFill>
        <p:spPr bwMode="auto">
          <a:xfrm>
            <a:off x="290184" y="3301535"/>
            <a:ext cx="6360833" cy="21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DC52CE6-DA62-264F-B606-889AD9874C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Individuals corresponds to solutions of the problem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Initially, solutions are generated at random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individual is evaluated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Best individuals are selected and used to be combined and produce a new generation</a:t>
            </a:r>
          </a:p>
        </p:txBody>
      </p:sp>
    </p:spTree>
    <p:extLst>
      <p:ext uri="{BB962C8B-B14F-4D97-AF65-F5344CB8AC3E}">
        <p14:creationId xmlns:p14="http://schemas.microsoft.com/office/powerpoint/2010/main" val="3229265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it works</a:t>
            </a:r>
          </a:p>
        </p:txBody>
      </p:sp>
      <p:pic>
        <p:nvPicPr>
          <p:cNvPr id="4098" name="Picture 2" descr="Solving the n-queen puzzle with Genetic Algorithm in R | sandipanweb">
            <a:extLst>
              <a:ext uri="{FF2B5EF4-FFF2-40B4-BE49-F238E27FC236}">
                <a16:creationId xmlns:a16="http://schemas.microsoft.com/office/drawing/2014/main" id="{988382F4-0EF9-5B4D-B405-686A7189B68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1" b="46806"/>
          <a:stretch/>
        </p:blipFill>
        <p:spPr bwMode="auto">
          <a:xfrm>
            <a:off x="290184" y="3301535"/>
            <a:ext cx="6360833" cy="21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DC52CE6-DA62-264F-B606-889AD9874C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Individuals corresponds to solutions of the problem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Initially, solutions are generated at random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individual is evaluated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Best individuals are selected and used to be combined and produce a new generation</a:t>
            </a:r>
          </a:p>
        </p:txBody>
      </p:sp>
      <p:graphicFrame>
        <p:nvGraphicFramePr>
          <p:cNvPr id="5" name="Tabella 3">
            <a:extLst>
              <a:ext uri="{FF2B5EF4-FFF2-40B4-BE49-F238E27FC236}">
                <a16:creationId xmlns:a16="http://schemas.microsoft.com/office/drawing/2014/main" id="{7F4B1A74-3A4E-F948-82D5-8F9C72C921FE}"/>
              </a:ext>
            </a:extLst>
          </p:cNvPr>
          <p:cNvGraphicFramePr>
            <a:graphicFrameLocks noGrp="1"/>
          </p:cNvGraphicFramePr>
          <p:nvPr/>
        </p:nvGraphicFramePr>
        <p:xfrm>
          <a:off x="481287" y="5443601"/>
          <a:ext cx="166624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686784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8723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1368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02236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479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7186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45604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4830148"/>
                    </a:ext>
                  </a:extLst>
                </a:gridCol>
              </a:tblGrid>
              <a:tr h="302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982394"/>
                  </a:ext>
                </a:extLst>
              </a:tr>
            </a:tbl>
          </a:graphicData>
        </a:graphic>
      </p:graphicFrame>
      <p:graphicFrame>
        <p:nvGraphicFramePr>
          <p:cNvPr id="6" name="Tabella 3">
            <a:extLst>
              <a:ext uri="{FF2B5EF4-FFF2-40B4-BE49-F238E27FC236}">
                <a16:creationId xmlns:a16="http://schemas.microsoft.com/office/drawing/2014/main" id="{2E56F653-5E19-CE4A-9190-60D18D43DD6D}"/>
              </a:ext>
            </a:extLst>
          </p:cNvPr>
          <p:cNvGraphicFramePr>
            <a:graphicFrameLocks noGrp="1"/>
          </p:cNvGraphicFramePr>
          <p:nvPr/>
        </p:nvGraphicFramePr>
        <p:xfrm>
          <a:off x="2518468" y="5443601"/>
          <a:ext cx="166624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686784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8723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1368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02236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479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7186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45604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4830148"/>
                    </a:ext>
                  </a:extLst>
                </a:gridCol>
              </a:tblGrid>
              <a:tr h="302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82394"/>
                  </a:ext>
                </a:extLst>
              </a:tr>
            </a:tbl>
          </a:graphicData>
        </a:graphic>
      </p:graphicFrame>
      <p:graphicFrame>
        <p:nvGraphicFramePr>
          <p:cNvPr id="7" name="Tabella 3">
            <a:extLst>
              <a:ext uri="{FF2B5EF4-FFF2-40B4-BE49-F238E27FC236}">
                <a16:creationId xmlns:a16="http://schemas.microsoft.com/office/drawing/2014/main" id="{2EAB2274-A2DD-6F4C-A269-9BDCA9EAAF8D}"/>
              </a:ext>
            </a:extLst>
          </p:cNvPr>
          <p:cNvGraphicFramePr>
            <a:graphicFrameLocks noGrp="1"/>
          </p:cNvGraphicFramePr>
          <p:nvPr/>
        </p:nvGraphicFramePr>
        <p:xfrm>
          <a:off x="4555649" y="5457372"/>
          <a:ext cx="166624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686784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8723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1368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02236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479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7186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45604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4830148"/>
                    </a:ext>
                  </a:extLst>
                </a:gridCol>
              </a:tblGrid>
              <a:tr h="302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982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364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it works</a:t>
            </a: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4098" name="Picture 2" descr="Solving the n-queen puzzle with Genetic Algorithm in R | sandipanweb">
            <a:extLst>
              <a:ext uri="{FF2B5EF4-FFF2-40B4-BE49-F238E27FC236}">
                <a16:creationId xmlns:a16="http://schemas.microsoft.com/office/drawing/2014/main" id="{988382F4-0EF9-5B4D-B405-686A7189B6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8450" y="1706075"/>
            <a:ext cx="4519149" cy="344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038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it works</a:t>
            </a:r>
          </a:p>
        </p:txBody>
      </p:sp>
      <p:pic>
        <p:nvPicPr>
          <p:cNvPr id="4098" name="Picture 2" descr="Solving the n-queen puzzle with Genetic Algorithm in R | sandipanweb">
            <a:extLst>
              <a:ext uri="{FF2B5EF4-FFF2-40B4-BE49-F238E27FC236}">
                <a16:creationId xmlns:a16="http://schemas.microsoft.com/office/drawing/2014/main" id="{988382F4-0EF9-5B4D-B405-686A7189B68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1" b="46806"/>
          <a:stretch/>
        </p:blipFill>
        <p:spPr bwMode="auto">
          <a:xfrm>
            <a:off x="290184" y="3301535"/>
            <a:ext cx="6360833" cy="21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DC52CE6-DA62-264F-B606-889AD9874C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iterating until: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Optimal solution is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maximum number of iteration is reached</a:t>
            </a:r>
          </a:p>
        </p:txBody>
      </p:sp>
      <p:graphicFrame>
        <p:nvGraphicFramePr>
          <p:cNvPr id="5" name="Tabella 3">
            <a:extLst>
              <a:ext uri="{FF2B5EF4-FFF2-40B4-BE49-F238E27FC236}">
                <a16:creationId xmlns:a16="http://schemas.microsoft.com/office/drawing/2014/main" id="{7F4B1A74-3A4E-F948-82D5-8F9C72C921FE}"/>
              </a:ext>
            </a:extLst>
          </p:cNvPr>
          <p:cNvGraphicFramePr>
            <a:graphicFrameLocks noGrp="1"/>
          </p:cNvGraphicFramePr>
          <p:nvPr/>
        </p:nvGraphicFramePr>
        <p:xfrm>
          <a:off x="481287" y="5443601"/>
          <a:ext cx="166624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686784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8723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1368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02236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479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7186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45604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4830148"/>
                    </a:ext>
                  </a:extLst>
                </a:gridCol>
              </a:tblGrid>
              <a:tr h="302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982394"/>
                  </a:ext>
                </a:extLst>
              </a:tr>
            </a:tbl>
          </a:graphicData>
        </a:graphic>
      </p:graphicFrame>
      <p:graphicFrame>
        <p:nvGraphicFramePr>
          <p:cNvPr id="6" name="Tabella 3">
            <a:extLst>
              <a:ext uri="{FF2B5EF4-FFF2-40B4-BE49-F238E27FC236}">
                <a16:creationId xmlns:a16="http://schemas.microsoft.com/office/drawing/2014/main" id="{2E56F653-5E19-CE4A-9190-60D18D43DD6D}"/>
              </a:ext>
            </a:extLst>
          </p:cNvPr>
          <p:cNvGraphicFramePr>
            <a:graphicFrameLocks noGrp="1"/>
          </p:cNvGraphicFramePr>
          <p:nvPr/>
        </p:nvGraphicFramePr>
        <p:xfrm>
          <a:off x="2518468" y="5443601"/>
          <a:ext cx="166624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686784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8723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1368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02236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479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7186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45604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4830148"/>
                    </a:ext>
                  </a:extLst>
                </a:gridCol>
              </a:tblGrid>
              <a:tr h="302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82394"/>
                  </a:ext>
                </a:extLst>
              </a:tr>
            </a:tbl>
          </a:graphicData>
        </a:graphic>
      </p:graphicFrame>
      <p:graphicFrame>
        <p:nvGraphicFramePr>
          <p:cNvPr id="7" name="Tabella 3">
            <a:extLst>
              <a:ext uri="{FF2B5EF4-FFF2-40B4-BE49-F238E27FC236}">
                <a16:creationId xmlns:a16="http://schemas.microsoft.com/office/drawing/2014/main" id="{2EAB2274-A2DD-6F4C-A269-9BDCA9EAAF8D}"/>
              </a:ext>
            </a:extLst>
          </p:cNvPr>
          <p:cNvGraphicFramePr>
            <a:graphicFrameLocks noGrp="1"/>
          </p:cNvGraphicFramePr>
          <p:nvPr/>
        </p:nvGraphicFramePr>
        <p:xfrm>
          <a:off x="4555649" y="5457372"/>
          <a:ext cx="166624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686784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8723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1368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02236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479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7186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45604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4830148"/>
                    </a:ext>
                  </a:extLst>
                </a:gridCol>
              </a:tblGrid>
              <a:tr h="3022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982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382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9218" name="Picture 2" descr="What is a genetic algorithm? – PastMike">
            <a:extLst>
              <a:ext uri="{FF2B5EF4-FFF2-40B4-BE49-F238E27FC236}">
                <a16:creationId xmlns:a16="http://schemas.microsoft.com/office/drawing/2014/main" id="{A690F47C-A0B1-4E4A-882F-51C07C1A5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CB98331E-6CDC-406E-B820-9B97E9B9B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3326"/>
            <a:ext cx="12191999" cy="56274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5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1486894"/>
            <a:ext cx="10267950" cy="26840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Genetic algorithms</a:t>
            </a:r>
          </a:p>
        </p:txBody>
      </p:sp>
    </p:spTree>
    <p:extLst>
      <p:ext uri="{BB962C8B-B14F-4D97-AF65-F5344CB8AC3E}">
        <p14:creationId xmlns:p14="http://schemas.microsoft.com/office/powerpoint/2010/main" val="4002026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960120" y="2587752"/>
            <a:ext cx="6122851" cy="3593592"/>
          </a:xfrm>
          <a:prstGeom prst="rect">
            <a:avLst/>
          </a:prstGeom>
          <a:noFill/>
          <a:ln/>
        </p:spPr>
        <p:txBody>
          <a:bodyPr vert="horz" lIns="0" tIns="0" rIns="0" bIns="0" rtlCol="0" anchor="t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96000"/>
              </a:lnSpc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2400" dirty="0"/>
              <a:t>Inspired by natural neural network</a:t>
            </a:r>
            <a:endParaRPr lang="en-GB" sz="2400" dirty="0">
              <a:solidFill>
                <a:srgbClr val="000000"/>
              </a:solidFill>
              <a:ea typeface="Arial Unicode MS" pitchFamily="-111" charset="0"/>
              <a:cs typeface="Arial Unicode MS" pitchFamily="-111" charset="0"/>
            </a:endParaRPr>
          </a:p>
          <a:p>
            <a:pPr marL="617220" lvl="1" indent="-342900">
              <a:buFont typeface="Arial" panose="020B0604020202020204" pitchFamily="34" charset="0"/>
              <a:buChar char="•"/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2100" dirty="0">
                <a:solidFill>
                  <a:srgbClr val="009999"/>
                </a:solidFill>
                <a:ea typeface="Arial Unicode MS" pitchFamily="-111" charset="0"/>
                <a:cs typeface="Arial Unicode MS" pitchFamily="-111" charset="0"/>
              </a:rPr>
              <a:t>Classification </a:t>
            </a:r>
            <a:r>
              <a:rPr lang="en-GB" sz="2100" dirty="0">
                <a:ea typeface="Arial Unicode MS" pitchFamily="-111" charset="0"/>
                <a:cs typeface="Arial Unicode MS" pitchFamily="-111" charset="0"/>
              </a:rPr>
              <a:t>/ </a:t>
            </a:r>
            <a:r>
              <a:rPr lang="en-GB" sz="2100" dirty="0">
                <a:solidFill>
                  <a:srgbClr val="009999"/>
                </a:solidFill>
                <a:ea typeface="Arial Unicode MS" pitchFamily="-111" charset="0"/>
                <a:cs typeface="Arial Unicode MS" pitchFamily="-111" charset="0"/>
              </a:rPr>
              <a:t>Regression</a:t>
            </a:r>
            <a:endParaRPr lang="en-GB" sz="2100" dirty="0">
              <a:ea typeface="Arial Unicode MS" pitchFamily="-111" charset="0"/>
              <a:cs typeface="Arial Unicode MS" pitchFamily="-111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2400" dirty="0">
                <a:solidFill>
                  <a:srgbClr val="000000"/>
                </a:solidFill>
                <a:ea typeface="Arial Unicode MS" pitchFamily="-111" charset="0"/>
                <a:cs typeface="Arial Unicode MS" pitchFamily="-111" charset="0"/>
              </a:rPr>
              <a:t>Adaptive Model, the internal state is adjusted during the training phase</a:t>
            </a:r>
            <a:endParaRPr lang="en-GB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1458" y="3045637"/>
            <a:ext cx="4022342" cy="3266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587492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dirty="0"/>
              <a:t>Artificial Neural Network: Origins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/>
        </p:spPr>
        <p:txBody>
          <a:bodyPr vert="horz" lIns="0" tIns="0" rIns="0" bIns="0" rtlCol="0" anchor="t">
            <a:prstTxWarp prst="textNoShape">
              <a:avLst/>
            </a:prstTxWarp>
            <a:normAutofit/>
          </a:bodyPr>
          <a:lstStyle/>
          <a:p>
            <a:pPr marL="0" indent="0">
              <a:spcAft>
                <a:spcPct val="0"/>
              </a:spcAft>
              <a:buNone/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2540" dirty="0"/>
              <a:t>Formal model of a neuron: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2512904" y="5951871"/>
            <a:ext cx="7166192" cy="5883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46" tIns="42456" rIns="81646" bIns="42456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633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McCulloch, W. S. and Pitts, W. (</a:t>
            </a:r>
            <a:r>
              <a:rPr lang="en-GB" sz="1633" b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1943</a:t>
            </a:r>
            <a:r>
              <a:rPr lang="en-GB" sz="1633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). A logical calculus of the ideas immanent in nervous activity. </a:t>
            </a:r>
            <a:r>
              <a:rPr lang="en-GB" sz="1633" i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Bulletin of Mathematical Biophysics</a:t>
            </a:r>
            <a:r>
              <a:rPr lang="en-GB" sz="1633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, </a:t>
            </a:r>
            <a:r>
              <a:rPr lang="en-GB" sz="1633" i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5</a:t>
            </a:r>
            <a:r>
              <a:rPr lang="en-GB" sz="1633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, 115–137.</a:t>
            </a:r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2512904" y="2951114"/>
            <a:ext cx="6875282" cy="2927828"/>
            <a:chOff x="787" y="1344"/>
            <a:chExt cx="4774" cy="2033"/>
          </a:xfrm>
        </p:grpSpPr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87" y="1344"/>
              <a:ext cx="4775" cy="20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graphicFrame>
          <p:nvGraphicFramePr>
            <p:cNvPr id="18438" name="Object 6"/>
            <p:cNvGraphicFramePr>
              <a:graphicFrameLocks noChangeAspect="1"/>
            </p:cNvGraphicFramePr>
            <p:nvPr/>
          </p:nvGraphicFramePr>
          <p:xfrm>
            <a:off x="935" y="1590"/>
            <a:ext cx="53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29" r:id="rId5" imgW="7315200" imgH="3314700" progId="Equation.3">
                    <p:embed/>
                  </p:oleObj>
                </mc:Choice>
                <mc:Fallback>
                  <p:oleObj r:id="rId5" imgW="7315200" imgH="3314700" progId="Equation.3">
                    <p:embed/>
                    <p:pic>
                      <p:nvPicPr>
                        <p:cNvPr id="1843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5" y="1590"/>
                          <a:ext cx="531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9" name="Object 7"/>
            <p:cNvGraphicFramePr>
              <a:graphicFrameLocks noChangeAspect="1"/>
            </p:cNvGraphicFramePr>
            <p:nvPr/>
          </p:nvGraphicFramePr>
          <p:xfrm>
            <a:off x="1245" y="2304"/>
            <a:ext cx="195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30" r:id="rId7" imgW="5689600" imgH="7721600" progId="Equation.3">
                    <p:embed/>
                  </p:oleObj>
                </mc:Choice>
                <mc:Fallback>
                  <p:oleObj r:id="rId7" imgW="5689600" imgH="7721600" progId="Equation.3">
                    <p:embed/>
                    <p:pic>
                      <p:nvPicPr>
                        <p:cNvPr id="1843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5" y="2304"/>
                          <a:ext cx="195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0" name="Object 8"/>
            <p:cNvGraphicFramePr>
              <a:graphicFrameLocks noChangeAspect="1"/>
            </p:cNvGraphicFramePr>
            <p:nvPr/>
          </p:nvGraphicFramePr>
          <p:xfrm>
            <a:off x="1931" y="1728"/>
            <a:ext cx="26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31" r:id="rId9" imgW="7315200" imgH="7315200" progId="Equation.3">
                    <p:embed/>
                  </p:oleObj>
                </mc:Choice>
                <mc:Fallback>
                  <p:oleObj r:id="rId9" imgW="7315200" imgH="7315200" progId="Equation.3">
                    <p:embed/>
                    <p:pic>
                      <p:nvPicPr>
                        <p:cNvPr id="1844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1" y="1728"/>
                          <a:ext cx="264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1" name="Object 9"/>
            <p:cNvGraphicFramePr>
              <a:graphicFrameLocks noChangeAspect="1"/>
            </p:cNvGraphicFramePr>
            <p:nvPr/>
          </p:nvGraphicFramePr>
          <p:xfrm>
            <a:off x="1701" y="2160"/>
            <a:ext cx="22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32" r:id="rId11" imgW="6502400" imgH="7721600" progId="Equation.3">
                    <p:embed/>
                  </p:oleObj>
                </mc:Choice>
                <mc:Fallback>
                  <p:oleObj r:id="rId11" imgW="6502400" imgH="7721600" progId="Equation.3">
                    <p:embed/>
                    <p:pic>
                      <p:nvPicPr>
                        <p:cNvPr id="1844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2160"/>
                          <a:ext cx="222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2" name="Object 10"/>
            <p:cNvGraphicFramePr>
              <a:graphicFrameLocks noChangeAspect="1"/>
            </p:cNvGraphicFramePr>
            <p:nvPr/>
          </p:nvGraphicFramePr>
          <p:xfrm>
            <a:off x="2596" y="2064"/>
            <a:ext cx="181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33" r:id="rId13" imgW="5283200" imgH="7721600" progId="Equation.3">
                    <p:embed/>
                  </p:oleObj>
                </mc:Choice>
                <mc:Fallback>
                  <p:oleObj r:id="rId13" imgW="5283200" imgH="7721600" progId="Equation.3">
                    <p:embed/>
                    <p:pic>
                      <p:nvPicPr>
                        <p:cNvPr id="18442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6" y="2064"/>
                          <a:ext cx="181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3" name="Object 11"/>
            <p:cNvGraphicFramePr>
              <a:graphicFrameLocks noChangeAspect="1"/>
            </p:cNvGraphicFramePr>
            <p:nvPr/>
          </p:nvGraphicFramePr>
          <p:xfrm>
            <a:off x="2848" y="1656"/>
            <a:ext cx="75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34" r:id="rId15" imgW="7315200" imgH="2578100" progId="Equation.3">
                    <p:embed/>
                  </p:oleObj>
                </mc:Choice>
                <mc:Fallback>
                  <p:oleObj r:id="rId15" imgW="7315200" imgH="2578100" progId="Equation.3">
                    <p:embed/>
                    <p:pic>
                      <p:nvPicPr>
                        <p:cNvPr id="1844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8" y="1656"/>
                          <a:ext cx="752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4" name="Object 12"/>
            <p:cNvGraphicFramePr>
              <a:graphicFrameLocks noChangeAspect="1"/>
            </p:cNvGraphicFramePr>
            <p:nvPr/>
          </p:nvGraphicFramePr>
          <p:xfrm>
            <a:off x="2987" y="2095"/>
            <a:ext cx="167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35" r:id="rId17" imgW="4876800" imgH="4470400" progId="Equation.3">
                    <p:embed/>
                  </p:oleObj>
                </mc:Choice>
                <mc:Fallback>
                  <p:oleObj r:id="rId17" imgW="4876800" imgH="4470400" progId="Equation.3">
                    <p:embed/>
                    <p:pic>
                      <p:nvPicPr>
                        <p:cNvPr id="1844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7" y="2095"/>
                          <a:ext cx="167" cy="1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5" name="Object 13"/>
            <p:cNvGraphicFramePr>
              <a:graphicFrameLocks noChangeAspect="1"/>
            </p:cNvGraphicFramePr>
            <p:nvPr/>
          </p:nvGraphicFramePr>
          <p:xfrm>
            <a:off x="3652" y="2280"/>
            <a:ext cx="181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36" r:id="rId19" imgW="5283200" imgH="7721600" progId="Equation.3">
                    <p:embed/>
                  </p:oleObj>
                </mc:Choice>
                <mc:Fallback>
                  <p:oleObj r:id="rId19" imgW="5283200" imgH="7721600" progId="Equation.3">
                    <p:embed/>
                    <p:pic>
                      <p:nvPicPr>
                        <p:cNvPr id="1844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2" y="2280"/>
                          <a:ext cx="181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79457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4719F4-2CBF-4834-860F-BDB442CB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Artificial Neural Network: Origins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5D182F-2AA0-4494-B84F-6D4B0C6C8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3463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Based on </a:t>
            </a:r>
            <a:r>
              <a:rPr lang="en-US" b="1" dirty="0"/>
              <a:t>perceptron (binary classifier):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 values are weighted based on "importance"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Weighted input are summed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sum is transformed using an activation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791B4F-6D61-EF44-9D0C-BA87964F691F}"/>
              </a:ext>
            </a:extLst>
          </p:cNvPr>
          <p:cNvSpPr txBox="1"/>
          <p:nvPr/>
        </p:nvSpPr>
        <p:spPr>
          <a:xfrm>
            <a:off x="838200" y="5934956"/>
            <a:ext cx="828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Rosenblatt, Frank. </a:t>
            </a:r>
            <a:r>
              <a:rPr lang="en-US" sz="1600" i="1" dirty="0"/>
              <a:t>Principles of </a:t>
            </a:r>
            <a:r>
              <a:rPr lang="en-US" sz="1600" i="1" dirty="0" err="1"/>
              <a:t>neurodynamics</a:t>
            </a:r>
            <a:r>
              <a:rPr lang="en-US" sz="1600" i="1" dirty="0"/>
              <a:t>. </a:t>
            </a:r>
            <a:r>
              <a:rPr lang="en-US" sz="1600" i="1" dirty="0" err="1"/>
              <a:t>perceptrons</a:t>
            </a:r>
            <a:r>
              <a:rPr lang="en-US" sz="1600" i="1" dirty="0"/>
              <a:t> and the theory of brain mechanisms. </a:t>
            </a:r>
          </a:p>
          <a:p>
            <a:r>
              <a:rPr lang="en-US" sz="1600" dirty="0"/>
              <a:t>No. VG-1196-G-8. Cornell Aeronautical Lab Inc Buffalo NY, </a:t>
            </a:r>
            <a:r>
              <a:rPr lang="en-US" sz="1600" b="1" dirty="0"/>
              <a:t>1961</a:t>
            </a:r>
            <a:r>
              <a:rPr lang="en-US" sz="1600" dirty="0"/>
              <a:t>.</a:t>
            </a:r>
          </a:p>
        </p:txBody>
      </p:sp>
      <p:pic>
        <p:nvPicPr>
          <p:cNvPr id="41" name="Picture 2" descr="Risultati immagini per perceptron">
            <a:extLst>
              <a:ext uri="{FF2B5EF4-FFF2-40B4-BE49-F238E27FC236}">
                <a16:creationId xmlns:a16="http://schemas.microsoft.com/office/drawing/2014/main" id="{4DFD356F-ED5D-B747-A0BB-D235D924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2470672"/>
            <a:ext cx="4374389" cy="31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45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4719F4-2CBF-4834-860F-BDB442CB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5D182F-2AA0-4494-B84F-6D4B0C6C88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 are made of several layers of </a:t>
            </a:r>
            <a:r>
              <a:rPr lang="en-US" b="1" dirty="0"/>
              <a:t>perceptron, </a:t>
            </a:r>
            <a:r>
              <a:rPr lang="en-US" dirty="0"/>
              <a:t>the main idea is to mimic the cerebral cortex</a:t>
            </a:r>
          </a:p>
          <a:p>
            <a:endParaRPr lang="en-US" dirty="0"/>
          </a:p>
          <a:p>
            <a:endParaRPr lang="en-US" sz="4800" dirty="0"/>
          </a:p>
        </p:txBody>
      </p:sp>
      <p:pic>
        <p:nvPicPr>
          <p:cNvPr id="5" name="Picture 2" descr="Risultati immagini per deep neural network">
            <a:extLst>
              <a:ext uri="{FF2B5EF4-FFF2-40B4-BE49-F238E27FC236}">
                <a16:creationId xmlns:a16="http://schemas.microsoft.com/office/drawing/2014/main" id="{A31281D3-27BB-4830-839C-7EF32D038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915" y="3276394"/>
            <a:ext cx="7333121" cy="375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15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20" name="Picture 17419">
            <a:extLst>
              <a:ext uri="{FF2B5EF4-FFF2-40B4-BE49-F238E27FC236}">
                <a16:creationId xmlns:a16="http://schemas.microsoft.com/office/drawing/2014/main" id="{D63DDEA3-D305-43DD-932D-8B9012D59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7" r="-1" b="694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023" y="990599"/>
            <a:ext cx="4857751" cy="15639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100"/>
              <a:t>Autonomous vehicles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4C4B314E-2E43-2041-8203-B6655556F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Autonomous Driving is classified according to the amount of human driver intervention:</a:t>
            </a:r>
          </a:p>
          <a:p>
            <a:pPr marL="731520" lvl="1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From Level 0 (no automation) to Level 5 (full automation)</a:t>
            </a:r>
          </a:p>
        </p:txBody>
      </p:sp>
    </p:spTree>
    <p:extLst>
      <p:ext uri="{BB962C8B-B14F-4D97-AF65-F5344CB8AC3E}">
        <p14:creationId xmlns:p14="http://schemas.microsoft.com/office/powerpoint/2010/main" val="3157480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4719F4-2CBF-4834-860F-BDB442CB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B9F6547-D2DE-D94F-8ECE-6DDA0346D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710" y="3436013"/>
            <a:ext cx="6083532" cy="342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5D182F-2AA0-4494-B84F-6D4B0C6C88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 are made of several layers of </a:t>
            </a:r>
            <a:r>
              <a:rPr lang="en-US" b="1" dirty="0"/>
              <a:t>perceptron, </a:t>
            </a:r>
            <a:r>
              <a:rPr lang="en-US" dirty="0"/>
              <a:t>the main idea is to mimic the cerebral cortex</a:t>
            </a:r>
          </a:p>
          <a:p>
            <a:endParaRPr lang="en-US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14740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4000" dirty="0"/>
              <a:t>Artificial Neural Network: Backpropagation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18A2C4-A814-6B40-BB2A-FD57B5EA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4169"/>
            <a:ext cx="7836921" cy="351669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93000"/>
              </a:lnSpc>
              <a:spcBef>
                <a:spcPts val="1678"/>
              </a:spcBef>
              <a:buFont typeface="Arial" panose="020B0604020202020204" pitchFamily="34" charset="0"/>
              <a:buChar char="•"/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2400" dirty="0">
                <a:solidFill>
                  <a:srgbClr val="000000"/>
                </a:solidFill>
                <a:ea typeface="Arial Unicode MS" pitchFamily="-111" charset="0"/>
                <a:cs typeface="Arial Unicode MS" pitchFamily="-111" charset="0"/>
              </a:rPr>
              <a:t>The network is trained based on sample pairs (</a:t>
            </a:r>
            <a:r>
              <a:rPr lang="en-GB" sz="2400" b="1" i="1" dirty="0" err="1">
                <a:solidFill>
                  <a:srgbClr val="000000"/>
                </a:solidFill>
                <a:ea typeface="Arial Unicode MS" pitchFamily="-111" charset="0"/>
                <a:cs typeface="Arial Unicode MS" pitchFamily="-111" charset="0"/>
              </a:rPr>
              <a:t>x</a:t>
            </a:r>
            <a:r>
              <a:rPr lang="en-GB" sz="2400" dirty="0" err="1">
                <a:solidFill>
                  <a:srgbClr val="000000"/>
                </a:solidFill>
                <a:ea typeface="Arial Unicode MS" pitchFamily="-111" charset="0"/>
                <a:cs typeface="Arial Unicode MS" pitchFamily="-111" charset="0"/>
              </a:rPr>
              <a:t>,y</a:t>
            </a:r>
            <a:r>
              <a:rPr lang="en-GB" sz="2400" dirty="0">
                <a:solidFill>
                  <a:srgbClr val="000000"/>
                </a:solidFill>
                <a:ea typeface="Arial Unicode MS" pitchFamily="-111" charset="0"/>
                <a:cs typeface="Arial Unicode MS" pitchFamily="-111" charset="0"/>
              </a:rPr>
              <a:t>) (training set).</a:t>
            </a:r>
          </a:p>
          <a:p>
            <a:pPr marL="457200" indent="-457200">
              <a:lnSpc>
                <a:spcPct val="93000"/>
              </a:lnSpc>
              <a:spcBef>
                <a:spcPts val="1678"/>
              </a:spcBef>
              <a:buFont typeface="Arial" panose="020B0604020202020204" pitchFamily="34" charset="0"/>
              <a:buChar char="•"/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2400" dirty="0">
                <a:solidFill>
                  <a:srgbClr val="000000"/>
                </a:solidFill>
                <a:ea typeface="Arial Unicode MS" pitchFamily="-111" charset="0"/>
                <a:cs typeface="Arial Unicode MS" pitchFamily="-111" charset="0"/>
              </a:rPr>
              <a:t>The training set is used several times (each time is called an epoch), weights are adjusted in order to decrease the error.</a:t>
            </a:r>
          </a:p>
          <a:p>
            <a:pPr marL="457200" indent="-457200">
              <a:lnSpc>
                <a:spcPct val="93000"/>
              </a:lnSpc>
              <a:spcBef>
                <a:spcPts val="1678"/>
              </a:spcBef>
              <a:buFont typeface="Arial" panose="020B0604020202020204" pitchFamily="34" charset="0"/>
              <a:buChar char="•"/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2400" dirty="0">
                <a:solidFill>
                  <a:srgbClr val="009999"/>
                </a:solidFill>
                <a:ea typeface="Arial Unicode MS" pitchFamily="-111" charset="0"/>
                <a:cs typeface="Arial Unicode MS" pitchFamily="-111" charset="0"/>
              </a:rPr>
              <a:t>Gradient descent</a:t>
            </a:r>
            <a:r>
              <a:rPr lang="en-GB" sz="2400" dirty="0">
                <a:solidFill>
                  <a:srgbClr val="000000"/>
                </a:solidFill>
                <a:ea typeface="Arial Unicode MS" pitchFamily="-111" charset="0"/>
                <a:cs typeface="Arial Unicode MS" pitchFamily="-111" charset="0"/>
              </a:rPr>
              <a:t> is efficient, but it can stuck in a local minimum.</a:t>
            </a:r>
          </a:p>
          <a:p>
            <a:pPr marL="457200" indent="-457200">
              <a:lnSpc>
                <a:spcPct val="93000"/>
              </a:lnSpc>
              <a:spcBef>
                <a:spcPts val="1678"/>
              </a:spcBef>
              <a:buFont typeface="Arial" panose="020B0604020202020204" pitchFamily="34" charset="0"/>
              <a:buChar char="•"/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2400" dirty="0">
                <a:solidFill>
                  <a:srgbClr val="000000"/>
                </a:solidFill>
                <a:ea typeface="Arial Unicode MS" pitchFamily="-111" charset="0"/>
                <a:cs typeface="Arial Unicode MS" pitchFamily="-111" charset="0"/>
              </a:rPr>
              <a:t>Training is in general </a:t>
            </a:r>
            <a:r>
              <a:rPr lang="en-GB" sz="2400" dirty="0">
                <a:solidFill>
                  <a:srgbClr val="009999"/>
                </a:solidFill>
                <a:ea typeface="Arial Unicode MS" pitchFamily="-111" charset="0"/>
                <a:cs typeface="Arial Unicode MS" pitchFamily="-111" charset="0"/>
              </a:rPr>
              <a:t>NP-Complete</a:t>
            </a:r>
            <a:r>
              <a:rPr lang="en-GB" sz="2400" dirty="0">
                <a:solidFill>
                  <a:srgbClr val="000000"/>
                </a:solidFill>
                <a:ea typeface="Arial Unicode MS" pitchFamily="-111" charset="0"/>
                <a:cs typeface="Arial Unicode MS" pitchFamily="-111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838200" y="6138274"/>
            <a:ext cx="10710022" cy="576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81646" tIns="42456" rIns="81646" bIns="42456">
            <a:prstTxWarp prst="textNoShape">
              <a:avLst/>
            </a:prstTxWarp>
            <a:spAutoFit/>
          </a:bodyPr>
          <a:lstStyle/>
          <a:p>
            <a:pPr>
              <a:spcBef>
                <a:spcPts val="612"/>
              </a:spcBef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400" dirty="0" err="1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Werbos</a:t>
            </a:r>
            <a:r>
              <a:rPr lang="en-GB" sz="1400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 (</a:t>
            </a:r>
            <a:r>
              <a:rPr lang="en-GB" sz="1400" b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1974</a:t>
            </a:r>
            <a:r>
              <a:rPr lang="en-GB" sz="1400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). Beyond Regression: New Tools for Prediction and Analysis in the </a:t>
            </a:r>
            <a:r>
              <a:rPr lang="en-GB" sz="1400" dirty="0" err="1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Behavioral</a:t>
            </a:r>
            <a:r>
              <a:rPr lang="en-GB" sz="1400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 Sciences. </a:t>
            </a:r>
            <a:r>
              <a:rPr lang="en-GB" sz="1400" i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Ph.D. Thesis, Harvard University.</a:t>
            </a:r>
          </a:p>
          <a:p>
            <a:pPr>
              <a:lnSpc>
                <a:spcPct val="92000"/>
              </a:lnSpc>
              <a:spcBef>
                <a:spcPts val="612"/>
              </a:spcBef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400" dirty="0" err="1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Rumelhart</a:t>
            </a:r>
            <a:r>
              <a:rPr lang="en-GB" sz="1400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Hintont</a:t>
            </a:r>
            <a:r>
              <a:rPr lang="en-GB" sz="1400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, Williams (</a:t>
            </a:r>
            <a:r>
              <a:rPr lang="en-GB" sz="1400" b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1986</a:t>
            </a:r>
            <a:r>
              <a:rPr lang="en-GB" sz="1400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). Learning representations by back-propagating errors. </a:t>
            </a:r>
            <a:r>
              <a:rPr lang="en-GB" sz="1400" i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Nature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8892835" y="2464170"/>
            <a:ext cx="2873101" cy="324853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81646" tIns="42456" rIns="81646" bIns="42456">
            <a:prstTxWarp prst="textNoShape">
              <a:avLst/>
            </a:prstTxWarp>
            <a:spAutoFit/>
          </a:bodyPr>
          <a:lstStyle/>
          <a:p>
            <a:pPr>
              <a:spcBef>
                <a:spcPts val="544"/>
              </a:spcBef>
              <a:tabLst>
                <a:tab pos="0" algn="l"/>
                <a:tab pos="175702" algn="l"/>
                <a:tab pos="349964" algn="l"/>
                <a:tab pos="514145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Initialize weights at random </a:t>
            </a:r>
          </a:p>
          <a:p>
            <a:pPr>
              <a:lnSpc>
                <a:spcPct val="92000"/>
              </a:lnSpc>
              <a:spcBef>
                <a:spcPts val="544"/>
              </a:spcBef>
              <a:tabLst>
                <a:tab pos="0" algn="l"/>
                <a:tab pos="175702" algn="l"/>
                <a:tab pos="349964" algn="l"/>
                <a:tab pos="514145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361" b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repeat</a:t>
            </a: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 </a:t>
            </a:r>
          </a:p>
          <a:p>
            <a:pPr>
              <a:lnSpc>
                <a:spcPct val="92000"/>
              </a:lnSpc>
              <a:spcBef>
                <a:spcPts val="544"/>
              </a:spcBef>
              <a:tabLst>
                <a:tab pos="0" algn="l"/>
                <a:tab pos="175702" algn="l"/>
                <a:tab pos="349964" algn="l"/>
                <a:tab pos="514145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it-IT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	</a:t>
            </a:r>
            <a:r>
              <a:rPr lang="en-GB" sz="1361" b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for</a:t>
            </a: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 each example in the training set</a:t>
            </a:r>
          </a:p>
          <a:p>
            <a:pPr>
              <a:lnSpc>
                <a:spcPct val="92000"/>
              </a:lnSpc>
              <a:spcBef>
                <a:spcPts val="544"/>
              </a:spcBef>
              <a:tabLst>
                <a:tab pos="0" algn="l"/>
                <a:tab pos="175702" algn="l"/>
                <a:tab pos="349964" algn="l"/>
                <a:tab pos="514145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		compute example’s output</a:t>
            </a:r>
          </a:p>
          <a:p>
            <a:pPr>
              <a:lnSpc>
                <a:spcPct val="92000"/>
              </a:lnSpc>
              <a:spcBef>
                <a:spcPts val="544"/>
              </a:spcBef>
              <a:tabLst>
                <a:tab pos="0" algn="l"/>
                <a:tab pos="175702" algn="l"/>
                <a:tab pos="349964" algn="l"/>
                <a:tab pos="514145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		compute quadratic error</a:t>
            </a:r>
          </a:p>
          <a:p>
            <a:pPr>
              <a:lnSpc>
                <a:spcPct val="92000"/>
              </a:lnSpc>
              <a:spcBef>
                <a:spcPts val="544"/>
              </a:spcBef>
              <a:tabLst>
                <a:tab pos="0" algn="l"/>
                <a:tab pos="175702" algn="l"/>
                <a:tab pos="349964" algn="l"/>
                <a:tab pos="514145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		</a:t>
            </a:r>
            <a:r>
              <a:rPr lang="en-GB" sz="1361" b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for</a:t>
            </a: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 </a:t>
            </a:r>
            <a:r>
              <a:rPr lang="en-GB" sz="1361" i="1" dirty="0" err="1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i</a:t>
            </a: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 = levels_# </a:t>
            </a:r>
            <a:r>
              <a:rPr lang="en-GB" sz="1361" b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down to</a:t>
            </a: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 1</a:t>
            </a:r>
          </a:p>
          <a:p>
            <a:pPr>
              <a:lnSpc>
                <a:spcPct val="92000"/>
              </a:lnSpc>
              <a:spcBef>
                <a:spcPts val="544"/>
              </a:spcBef>
              <a:tabLst>
                <a:tab pos="0" algn="l"/>
                <a:tab pos="175702" algn="l"/>
                <a:tab pos="349964" algn="l"/>
                <a:tab pos="514145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			compute update for weights 			at level </a:t>
            </a:r>
            <a:r>
              <a:rPr lang="en-GB" sz="1361" i="1" dirty="0" err="1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i</a:t>
            </a:r>
            <a:endParaRPr lang="en-GB" sz="1361" i="1" dirty="0">
              <a:solidFill>
                <a:srgbClr val="000000"/>
              </a:solidFill>
              <a:latin typeface="Times New Roman" pitchFamily="-111" charset="0"/>
              <a:ea typeface="Arial Unicode MS" pitchFamily="-111" charset="0"/>
              <a:cs typeface="Arial Unicode MS" pitchFamily="-111" charset="0"/>
            </a:endParaRPr>
          </a:p>
          <a:p>
            <a:pPr>
              <a:lnSpc>
                <a:spcPct val="92000"/>
              </a:lnSpc>
              <a:spcBef>
                <a:spcPts val="544"/>
              </a:spcBef>
              <a:tabLst>
                <a:tab pos="0" algn="l"/>
                <a:tab pos="175702" algn="l"/>
                <a:tab pos="349964" algn="l"/>
                <a:tab pos="514145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361" i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		</a:t>
            </a:r>
            <a:r>
              <a:rPr lang="en-GB" sz="1361" b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end</a:t>
            </a:r>
          </a:p>
          <a:p>
            <a:pPr>
              <a:lnSpc>
                <a:spcPct val="92000"/>
              </a:lnSpc>
              <a:spcBef>
                <a:spcPts val="544"/>
              </a:spcBef>
              <a:tabLst>
                <a:tab pos="0" algn="l"/>
                <a:tab pos="175702" algn="l"/>
                <a:tab pos="349964" algn="l"/>
                <a:tab pos="514145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361" b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		</a:t>
            </a: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update all weights</a:t>
            </a:r>
          </a:p>
          <a:p>
            <a:pPr>
              <a:lnSpc>
                <a:spcPct val="92000"/>
              </a:lnSpc>
              <a:spcBef>
                <a:spcPts val="544"/>
              </a:spcBef>
              <a:tabLst>
                <a:tab pos="0" algn="l"/>
                <a:tab pos="175702" algn="l"/>
                <a:tab pos="349964" algn="l"/>
                <a:tab pos="514145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361" b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	end</a:t>
            </a:r>
          </a:p>
          <a:p>
            <a:pPr>
              <a:lnSpc>
                <a:spcPct val="92000"/>
              </a:lnSpc>
              <a:spcBef>
                <a:spcPts val="544"/>
              </a:spcBef>
              <a:tabLst>
                <a:tab pos="0" algn="l"/>
                <a:tab pos="175702" algn="l"/>
                <a:tab pos="349964" algn="l"/>
                <a:tab pos="514145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361" b="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until</a:t>
            </a:r>
            <a:r>
              <a:rPr lang="en-GB" sz="1361" dirty="0">
                <a:solidFill>
                  <a:srgbClr val="000000"/>
                </a:solidFill>
                <a:latin typeface="Times New Roman" pitchFamily="-111" charset="0"/>
                <a:ea typeface="Arial Unicode MS" pitchFamily="-111" charset="0"/>
                <a:cs typeface="Arial Unicode MS" pitchFamily="-111" charset="0"/>
              </a:rPr>
              <a:t> (all examples correctly classified or max iterations reached)</a:t>
            </a:r>
          </a:p>
        </p:txBody>
      </p:sp>
    </p:spTree>
    <p:extLst>
      <p:ext uri="{BB962C8B-B14F-4D97-AF65-F5344CB8AC3E}">
        <p14:creationId xmlns:p14="http://schemas.microsoft.com/office/powerpoint/2010/main" val="31121443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401FA5-1AE9-0340-B229-50320EFAE6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idea is computing the partial derivative of the error function in order to reduce the loss.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649AEC-D8D7-2B46-B9B4-7D4C7F3B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42" y="2857928"/>
            <a:ext cx="4519149" cy="30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21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7500"/>
            <a:ext cx="10267950" cy="1701800"/>
          </a:xfrm>
          <a:ln/>
        </p:spPr>
        <p:txBody>
          <a:bodyPr anchor="t"/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>
                <a:solidFill>
                  <a:schemeClr val="tx1"/>
                </a:solidFill>
              </a:rPr>
              <a:t>Artificial Neural Network: Backpropagation</a:t>
            </a:r>
            <a:endParaRPr lang="en-GB" sz="3629" dirty="0">
              <a:solidFill>
                <a:schemeClr val="tx1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8495" y="1448768"/>
            <a:ext cx="1566885" cy="142719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5900" y="1690688"/>
            <a:ext cx="1623050" cy="16331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73613" y="3100622"/>
            <a:ext cx="1895239" cy="6984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81892" y="3934469"/>
            <a:ext cx="2809735" cy="387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71536" y="4651664"/>
            <a:ext cx="1764185" cy="6898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344637" y="4622861"/>
            <a:ext cx="3526931" cy="7445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580452" y="5737538"/>
            <a:ext cx="2678681" cy="805045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  <a:effectLst/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239876" y="3263359"/>
            <a:ext cx="1045550" cy="99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348792" y="3246077"/>
            <a:ext cx="1111797" cy="101098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1707350" y="1945621"/>
            <a:ext cx="1437271" cy="33702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46" tIns="42456" rIns="81646" bIns="42456">
            <a:prstTxWarp prst="textNoShape">
              <a:avLst/>
            </a:prstTxWarp>
            <a:spAutoFit/>
          </a:bodyPr>
          <a:lstStyle/>
          <a:p>
            <a:pPr>
              <a:spcBef>
                <a:spcPts val="1021"/>
              </a:spcBef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633" dirty="0">
                <a:solidFill>
                  <a:srgbClr val="009999"/>
                </a:solidFill>
                <a:ea typeface="Arial Unicode MS" pitchFamily="-111" charset="0"/>
                <a:cs typeface="Arial Unicode MS" pitchFamily="-111" charset="0"/>
              </a:rPr>
              <a:t>Definitions: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1707350" y="3538428"/>
            <a:ext cx="2351767" cy="33702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46" tIns="42456" rIns="81646" bIns="42456">
            <a:prstTxWarp prst="textNoShape">
              <a:avLst/>
            </a:prstTxWarp>
            <a:spAutoFit/>
          </a:bodyPr>
          <a:lstStyle/>
          <a:p>
            <a:pPr>
              <a:spcBef>
                <a:spcPts val="1021"/>
              </a:spcBef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633" dirty="0">
                <a:solidFill>
                  <a:srgbClr val="009999"/>
                </a:solidFill>
                <a:ea typeface="Arial Unicode MS" pitchFamily="-111" charset="0"/>
                <a:cs typeface="Arial Unicode MS" pitchFamily="-111" charset="0"/>
              </a:rPr>
              <a:t>Activation Function:</a:t>
            </a: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1707350" y="4820163"/>
            <a:ext cx="1623893" cy="33702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81646" tIns="42456" rIns="81646" bIns="42456">
            <a:prstTxWarp prst="textNoShape">
              <a:avLst/>
            </a:prstTxWarp>
            <a:spAutoFit/>
          </a:bodyPr>
          <a:lstStyle/>
          <a:p>
            <a:pPr>
              <a:spcBef>
                <a:spcPts val="1021"/>
              </a:spcBef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633" dirty="0">
                <a:solidFill>
                  <a:srgbClr val="009999"/>
                </a:solidFill>
                <a:ea typeface="Arial Unicode MS" pitchFamily="-111" charset="0"/>
                <a:cs typeface="Arial Unicode MS" pitchFamily="-111" charset="0"/>
              </a:rPr>
              <a:t>Error function:</a:t>
            </a:r>
          </a:p>
        </p:txBody>
      </p:sp>
      <p:grpSp>
        <p:nvGrpSpPr>
          <p:cNvPr id="26638" name="Group 14"/>
          <p:cNvGrpSpPr>
            <a:grpSpLocks/>
          </p:cNvGrpSpPr>
          <p:nvPr/>
        </p:nvGrpSpPr>
        <p:grpSpPr bwMode="auto">
          <a:xfrm>
            <a:off x="7843835" y="1317715"/>
            <a:ext cx="2680121" cy="1827551"/>
            <a:chOff x="4397" y="703"/>
            <a:chExt cx="1861" cy="1269"/>
          </a:xfrm>
        </p:grpSpPr>
        <p:sp>
          <p:nvSpPr>
            <p:cNvPr id="26639" name="Oval 15"/>
            <p:cNvSpPr>
              <a:spLocks noChangeArrowheads="1"/>
            </p:cNvSpPr>
            <p:nvPr/>
          </p:nvSpPr>
          <p:spPr bwMode="auto">
            <a:xfrm>
              <a:off x="5277" y="954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6640" name="Oval 16"/>
            <p:cNvSpPr>
              <a:spLocks noChangeArrowheads="1"/>
            </p:cNvSpPr>
            <p:nvPr/>
          </p:nvSpPr>
          <p:spPr bwMode="auto">
            <a:xfrm>
              <a:off x="5277" y="1232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6641" name="Oval 17"/>
            <p:cNvSpPr>
              <a:spLocks noChangeArrowheads="1"/>
            </p:cNvSpPr>
            <p:nvPr/>
          </p:nvSpPr>
          <p:spPr bwMode="auto">
            <a:xfrm>
              <a:off x="5277" y="1484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6642" name="Oval 18"/>
            <p:cNvSpPr>
              <a:spLocks noChangeArrowheads="1"/>
            </p:cNvSpPr>
            <p:nvPr/>
          </p:nvSpPr>
          <p:spPr bwMode="auto">
            <a:xfrm>
              <a:off x="5872" y="1232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6643" name="Oval 19"/>
            <p:cNvSpPr>
              <a:spLocks noChangeArrowheads="1"/>
            </p:cNvSpPr>
            <p:nvPr/>
          </p:nvSpPr>
          <p:spPr bwMode="auto">
            <a:xfrm>
              <a:off x="4633" y="703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6644" name="Oval 20"/>
            <p:cNvSpPr>
              <a:spLocks noChangeArrowheads="1"/>
            </p:cNvSpPr>
            <p:nvPr/>
          </p:nvSpPr>
          <p:spPr bwMode="auto">
            <a:xfrm>
              <a:off x="4633" y="1064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6645" name="Oval 21"/>
            <p:cNvSpPr>
              <a:spLocks noChangeArrowheads="1"/>
            </p:cNvSpPr>
            <p:nvPr/>
          </p:nvSpPr>
          <p:spPr bwMode="auto">
            <a:xfrm>
              <a:off x="4633" y="1425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6646" name="Oval 22"/>
            <p:cNvSpPr>
              <a:spLocks noChangeArrowheads="1"/>
            </p:cNvSpPr>
            <p:nvPr/>
          </p:nvSpPr>
          <p:spPr bwMode="auto">
            <a:xfrm>
              <a:off x="4633" y="1786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cxnSp>
          <p:nvCxnSpPr>
            <p:cNvPr id="26647" name="AutoShape 23"/>
            <p:cNvCxnSpPr>
              <a:cxnSpLocks noChangeShapeType="1"/>
              <a:stCxn id="26643" idx="6"/>
              <a:endCxn id="26639" idx="2"/>
            </p:cNvCxnSpPr>
            <p:nvPr/>
          </p:nvCxnSpPr>
          <p:spPr bwMode="auto">
            <a:xfrm>
              <a:off x="4762" y="766"/>
              <a:ext cx="515" cy="25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48" name="AutoShape 24"/>
            <p:cNvCxnSpPr>
              <a:cxnSpLocks noChangeShapeType="1"/>
              <a:stCxn id="26640" idx="2"/>
              <a:endCxn id="26643" idx="6"/>
            </p:cNvCxnSpPr>
            <p:nvPr/>
          </p:nvCxnSpPr>
          <p:spPr bwMode="auto">
            <a:xfrm flipH="1" flipV="1">
              <a:off x="4762" y="766"/>
              <a:ext cx="515" cy="52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49" name="AutoShape 25"/>
            <p:cNvCxnSpPr>
              <a:cxnSpLocks noChangeShapeType="1"/>
              <a:stCxn id="26641" idx="2"/>
              <a:endCxn id="26643" idx="6"/>
            </p:cNvCxnSpPr>
            <p:nvPr/>
          </p:nvCxnSpPr>
          <p:spPr bwMode="auto">
            <a:xfrm flipH="1" flipV="1">
              <a:off x="4762" y="766"/>
              <a:ext cx="515" cy="78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50" name="AutoShape 26"/>
            <p:cNvCxnSpPr>
              <a:cxnSpLocks noChangeShapeType="1"/>
              <a:stCxn id="26644" idx="6"/>
              <a:endCxn id="26639" idx="2"/>
            </p:cNvCxnSpPr>
            <p:nvPr/>
          </p:nvCxnSpPr>
          <p:spPr bwMode="auto">
            <a:xfrm flipV="1">
              <a:off x="4762" y="1017"/>
              <a:ext cx="515" cy="11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51" name="AutoShape 27"/>
            <p:cNvCxnSpPr>
              <a:cxnSpLocks noChangeShapeType="1"/>
              <a:stCxn id="26645" idx="6"/>
              <a:endCxn id="26639" idx="2"/>
            </p:cNvCxnSpPr>
            <p:nvPr/>
          </p:nvCxnSpPr>
          <p:spPr bwMode="auto">
            <a:xfrm flipV="1">
              <a:off x="4762" y="1017"/>
              <a:ext cx="515" cy="47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52" name="AutoShape 28"/>
            <p:cNvCxnSpPr>
              <a:cxnSpLocks noChangeShapeType="1"/>
              <a:stCxn id="26646" idx="6"/>
              <a:endCxn id="26639" idx="2"/>
            </p:cNvCxnSpPr>
            <p:nvPr/>
          </p:nvCxnSpPr>
          <p:spPr bwMode="auto">
            <a:xfrm flipV="1">
              <a:off x="4762" y="1017"/>
              <a:ext cx="515" cy="83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53" name="AutoShape 29"/>
            <p:cNvCxnSpPr>
              <a:cxnSpLocks noChangeShapeType="1"/>
              <a:stCxn id="26644" idx="6"/>
              <a:endCxn id="26640" idx="2"/>
            </p:cNvCxnSpPr>
            <p:nvPr/>
          </p:nvCxnSpPr>
          <p:spPr bwMode="auto">
            <a:xfrm>
              <a:off x="4762" y="1127"/>
              <a:ext cx="515" cy="16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54" name="AutoShape 30"/>
            <p:cNvCxnSpPr>
              <a:cxnSpLocks noChangeShapeType="1"/>
              <a:stCxn id="26644" idx="6"/>
              <a:endCxn id="26641" idx="2"/>
            </p:cNvCxnSpPr>
            <p:nvPr/>
          </p:nvCxnSpPr>
          <p:spPr bwMode="auto">
            <a:xfrm>
              <a:off x="4762" y="1127"/>
              <a:ext cx="515" cy="42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55" name="AutoShape 31"/>
            <p:cNvCxnSpPr>
              <a:cxnSpLocks noChangeShapeType="1"/>
              <a:stCxn id="26645" idx="6"/>
              <a:endCxn id="26640" idx="2"/>
            </p:cNvCxnSpPr>
            <p:nvPr/>
          </p:nvCxnSpPr>
          <p:spPr bwMode="auto">
            <a:xfrm flipV="1">
              <a:off x="4762" y="1295"/>
              <a:ext cx="515" cy="19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56" name="AutoShape 32"/>
            <p:cNvCxnSpPr>
              <a:cxnSpLocks noChangeShapeType="1"/>
              <a:stCxn id="26646" idx="6"/>
              <a:endCxn id="26641" idx="2"/>
            </p:cNvCxnSpPr>
            <p:nvPr/>
          </p:nvCxnSpPr>
          <p:spPr bwMode="auto">
            <a:xfrm flipV="1">
              <a:off x="4762" y="1547"/>
              <a:ext cx="515" cy="30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57" name="AutoShape 33"/>
            <p:cNvCxnSpPr>
              <a:cxnSpLocks noChangeShapeType="1"/>
              <a:stCxn id="26645" idx="6"/>
              <a:endCxn id="26641" idx="2"/>
            </p:cNvCxnSpPr>
            <p:nvPr/>
          </p:nvCxnSpPr>
          <p:spPr bwMode="auto">
            <a:xfrm>
              <a:off x="4762" y="1488"/>
              <a:ext cx="515" cy="5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58" name="AutoShape 34"/>
            <p:cNvCxnSpPr>
              <a:cxnSpLocks noChangeShapeType="1"/>
              <a:stCxn id="26646" idx="6"/>
              <a:endCxn id="26640" idx="2"/>
            </p:cNvCxnSpPr>
            <p:nvPr/>
          </p:nvCxnSpPr>
          <p:spPr bwMode="auto">
            <a:xfrm flipV="1">
              <a:off x="4762" y="1295"/>
              <a:ext cx="515" cy="554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59" name="AutoShape 35"/>
            <p:cNvCxnSpPr>
              <a:cxnSpLocks noChangeShapeType="1"/>
              <a:stCxn id="26640" idx="6"/>
              <a:endCxn id="26642" idx="2"/>
            </p:cNvCxnSpPr>
            <p:nvPr/>
          </p:nvCxnSpPr>
          <p:spPr bwMode="auto">
            <a:xfrm>
              <a:off x="5407" y="1295"/>
              <a:ext cx="465" cy="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60" name="AutoShape 36"/>
            <p:cNvCxnSpPr>
              <a:cxnSpLocks noChangeShapeType="1"/>
              <a:stCxn id="26639" idx="6"/>
              <a:endCxn id="26642" idx="2"/>
            </p:cNvCxnSpPr>
            <p:nvPr/>
          </p:nvCxnSpPr>
          <p:spPr bwMode="auto">
            <a:xfrm>
              <a:off x="5407" y="1017"/>
              <a:ext cx="465" cy="27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6661" name="AutoShape 37"/>
            <p:cNvCxnSpPr>
              <a:cxnSpLocks noChangeShapeType="1"/>
              <a:stCxn id="26641" idx="6"/>
              <a:endCxn id="26642" idx="2"/>
            </p:cNvCxnSpPr>
            <p:nvPr/>
          </p:nvCxnSpPr>
          <p:spPr bwMode="auto">
            <a:xfrm flipV="1">
              <a:off x="5407" y="1295"/>
              <a:ext cx="465" cy="25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graphicFrame>
          <p:nvGraphicFramePr>
            <p:cNvPr id="26662" name="Object 38"/>
            <p:cNvGraphicFramePr>
              <a:graphicFrameLocks noChangeAspect="1"/>
            </p:cNvGraphicFramePr>
            <p:nvPr/>
          </p:nvGraphicFramePr>
          <p:xfrm>
            <a:off x="4397" y="1105"/>
            <a:ext cx="210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4" r:id="rId13" imgW="4064000" imgH="6096000" progId="Equation.3">
                    <p:embed/>
                  </p:oleObj>
                </mc:Choice>
                <mc:Fallback>
                  <p:oleObj r:id="rId13" imgW="4064000" imgH="6096000" progId="Equation.3">
                    <p:embed/>
                    <p:pic>
                      <p:nvPicPr>
                        <p:cNvPr id="26662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7" y="1105"/>
                          <a:ext cx="210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3" name="Object 39"/>
            <p:cNvGraphicFramePr>
              <a:graphicFrameLocks noChangeAspect="1"/>
            </p:cNvGraphicFramePr>
            <p:nvPr/>
          </p:nvGraphicFramePr>
          <p:xfrm>
            <a:off x="4933" y="1659"/>
            <a:ext cx="345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5" r:id="rId15" imgW="6908800" imgH="6502400" progId="Equation.3">
                    <p:embed/>
                  </p:oleObj>
                </mc:Choice>
                <mc:Fallback>
                  <p:oleObj r:id="rId15" imgW="6908800" imgH="6502400" progId="Equation.3">
                    <p:embed/>
                    <p:pic>
                      <p:nvPicPr>
                        <p:cNvPr id="26663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3" y="1659"/>
                          <a:ext cx="345" cy="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4" name="Object 40"/>
            <p:cNvGraphicFramePr>
              <a:graphicFrameLocks noChangeAspect="1"/>
            </p:cNvGraphicFramePr>
            <p:nvPr/>
          </p:nvGraphicFramePr>
          <p:xfrm>
            <a:off x="5536" y="1357"/>
            <a:ext cx="32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6" r:id="rId17" imgW="6908800" imgH="6502400" progId="Equation.3">
                    <p:embed/>
                  </p:oleObj>
                </mc:Choice>
                <mc:Fallback>
                  <p:oleObj r:id="rId17" imgW="6908800" imgH="6502400" progId="Equation.3">
                    <p:embed/>
                    <p:pic>
                      <p:nvPicPr>
                        <p:cNvPr id="26664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36" y="1357"/>
                          <a:ext cx="323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5" name="Object 41"/>
            <p:cNvGraphicFramePr>
              <a:graphicFrameLocks noChangeAspect="1"/>
            </p:cNvGraphicFramePr>
            <p:nvPr/>
          </p:nvGraphicFramePr>
          <p:xfrm>
            <a:off x="6074" y="1005"/>
            <a:ext cx="18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7" r:id="rId19" imgW="4064000" imgH="6096000" progId="Equation.3">
                    <p:embed/>
                  </p:oleObj>
                </mc:Choice>
                <mc:Fallback>
                  <p:oleObj r:id="rId19" imgW="4064000" imgH="6096000" progId="Equation.3">
                    <p:embed/>
                    <p:pic>
                      <p:nvPicPr>
                        <p:cNvPr id="26665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4" y="1005"/>
                          <a:ext cx="185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6" name="Object 42"/>
            <p:cNvGraphicFramePr>
              <a:graphicFrameLocks noChangeAspect="1"/>
            </p:cNvGraphicFramePr>
            <p:nvPr/>
          </p:nvGraphicFramePr>
          <p:xfrm>
            <a:off x="5433" y="753"/>
            <a:ext cx="181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8" r:id="rId21" imgW="4064000" imgH="6096000" progId="Equation.3">
                    <p:embed/>
                  </p:oleObj>
                </mc:Choice>
                <mc:Fallback>
                  <p:oleObj r:id="rId21" imgW="4064000" imgH="6096000" progId="Equation.3">
                    <p:embed/>
                    <p:pic>
                      <p:nvPicPr>
                        <p:cNvPr id="26666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3" y="753"/>
                          <a:ext cx="181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667" name="Oval 43"/>
          <p:cNvSpPr>
            <a:spLocks noChangeArrowheads="1"/>
          </p:cNvSpPr>
          <p:nvPr/>
        </p:nvSpPr>
        <p:spPr bwMode="auto">
          <a:xfrm>
            <a:off x="9415040" y="2232210"/>
            <a:ext cx="522775" cy="522775"/>
          </a:xfrm>
          <a:prstGeom prst="ellipse">
            <a:avLst/>
          </a:prstGeom>
          <a:noFill/>
          <a:ln w="50760">
            <a:solidFill>
              <a:srgbClr val="FFCC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/>
          </a:p>
        </p:txBody>
      </p:sp>
    </p:spTree>
    <p:extLst>
      <p:ext uri="{BB962C8B-B14F-4D97-AF65-F5344CB8AC3E}">
        <p14:creationId xmlns:p14="http://schemas.microsoft.com/office/powerpoint/2010/main" val="2039336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utoUpdateAnimBg="0"/>
      <p:bldP spid="26636" grpId="0" autoUpdateAnimBg="0"/>
      <p:bldP spid="26637" grpId="0" autoUpdateAnimBg="0"/>
      <p:bldP spid="2666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7500"/>
            <a:ext cx="11684000" cy="1701800"/>
          </a:xfrm>
          <a:ln/>
        </p:spPr>
        <p:txBody>
          <a:bodyPr anchor="t"/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4000" dirty="0">
                <a:solidFill>
                  <a:schemeClr val="tx1"/>
                </a:solidFill>
              </a:rPr>
              <a:t>Artificial Neural Network: Backpropagation</a:t>
            </a:r>
            <a:endParaRPr lang="en-GB" sz="3629" dirty="0">
              <a:solidFill>
                <a:schemeClr val="tx1"/>
              </a:solidFill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11102" y="1690688"/>
            <a:ext cx="2678681" cy="805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15242" y="3453432"/>
            <a:ext cx="3724231" cy="7503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15241" y="4563789"/>
            <a:ext cx="1764186" cy="597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15242" y="5609339"/>
            <a:ext cx="980743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7655" name="AutoShape 7"/>
          <p:cNvSpPr>
            <a:spLocks noChangeArrowheads="1"/>
          </p:cNvSpPr>
          <p:nvPr/>
        </p:nvSpPr>
        <p:spPr bwMode="auto">
          <a:xfrm>
            <a:off x="4527676" y="4890703"/>
            <a:ext cx="522775" cy="393162"/>
          </a:xfrm>
          <a:prstGeom prst="rightArrow">
            <a:avLst>
              <a:gd name="adj1" fmla="val 44324"/>
              <a:gd name="adj2" fmla="val 72159"/>
            </a:avLst>
          </a:prstGeom>
          <a:solidFill>
            <a:srgbClr val="009999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/>
          </a:p>
        </p:txBody>
      </p:sp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5704280" y="4364773"/>
            <a:ext cx="4441426" cy="7119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27658" name="Group 10"/>
          <p:cNvGrpSpPr>
            <a:grpSpLocks/>
          </p:cNvGrpSpPr>
          <p:nvPr/>
        </p:nvGrpSpPr>
        <p:grpSpPr bwMode="auto">
          <a:xfrm>
            <a:off x="7855866" y="1363774"/>
            <a:ext cx="2680121" cy="1827551"/>
            <a:chOff x="4397" y="703"/>
            <a:chExt cx="1861" cy="1269"/>
          </a:xfrm>
        </p:grpSpPr>
        <p:sp>
          <p:nvSpPr>
            <p:cNvPr id="27659" name="Oval 11"/>
            <p:cNvSpPr>
              <a:spLocks noChangeArrowheads="1"/>
            </p:cNvSpPr>
            <p:nvPr/>
          </p:nvSpPr>
          <p:spPr bwMode="auto">
            <a:xfrm>
              <a:off x="5277" y="954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7660" name="Oval 12"/>
            <p:cNvSpPr>
              <a:spLocks noChangeArrowheads="1"/>
            </p:cNvSpPr>
            <p:nvPr/>
          </p:nvSpPr>
          <p:spPr bwMode="auto">
            <a:xfrm>
              <a:off x="5277" y="1232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7661" name="Oval 13"/>
            <p:cNvSpPr>
              <a:spLocks noChangeArrowheads="1"/>
            </p:cNvSpPr>
            <p:nvPr/>
          </p:nvSpPr>
          <p:spPr bwMode="auto">
            <a:xfrm>
              <a:off x="5277" y="1484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7662" name="Oval 14"/>
            <p:cNvSpPr>
              <a:spLocks noChangeArrowheads="1"/>
            </p:cNvSpPr>
            <p:nvPr/>
          </p:nvSpPr>
          <p:spPr bwMode="auto">
            <a:xfrm>
              <a:off x="5872" y="1232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7663" name="Oval 15"/>
            <p:cNvSpPr>
              <a:spLocks noChangeArrowheads="1"/>
            </p:cNvSpPr>
            <p:nvPr/>
          </p:nvSpPr>
          <p:spPr bwMode="auto">
            <a:xfrm>
              <a:off x="4633" y="703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7664" name="Oval 16"/>
            <p:cNvSpPr>
              <a:spLocks noChangeArrowheads="1"/>
            </p:cNvSpPr>
            <p:nvPr/>
          </p:nvSpPr>
          <p:spPr bwMode="auto">
            <a:xfrm>
              <a:off x="4633" y="1064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7665" name="Oval 17"/>
            <p:cNvSpPr>
              <a:spLocks noChangeArrowheads="1"/>
            </p:cNvSpPr>
            <p:nvPr/>
          </p:nvSpPr>
          <p:spPr bwMode="auto">
            <a:xfrm>
              <a:off x="4633" y="1425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7666" name="Oval 18"/>
            <p:cNvSpPr>
              <a:spLocks noChangeArrowheads="1"/>
            </p:cNvSpPr>
            <p:nvPr/>
          </p:nvSpPr>
          <p:spPr bwMode="auto">
            <a:xfrm>
              <a:off x="4633" y="1786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cxnSp>
          <p:nvCxnSpPr>
            <p:cNvPr id="27667" name="AutoShape 19"/>
            <p:cNvCxnSpPr>
              <a:cxnSpLocks noChangeShapeType="1"/>
              <a:stCxn id="27663" idx="6"/>
              <a:endCxn id="27659" idx="2"/>
            </p:cNvCxnSpPr>
            <p:nvPr/>
          </p:nvCxnSpPr>
          <p:spPr bwMode="auto">
            <a:xfrm>
              <a:off x="4762" y="766"/>
              <a:ext cx="515" cy="25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68" name="AutoShape 20"/>
            <p:cNvCxnSpPr>
              <a:cxnSpLocks noChangeShapeType="1"/>
              <a:stCxn id="27660" idx="2"/>
              <a:endCxn id="27663" idx="6"/>
            </p:cNvCxnSpPr>
            <p:nvPr/>
          </p:nvCxnSpPr>
          <p:spPr bwMode="auto">
            <a:xfrm flipH="1" flipV="1">
              <a:off x="4762" y="766"/>
              <a:ext cx="515" cy="52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69" name="AutoShape 21"/>
            <p:cNvCxnSpPr>
              <a:cxnSpLocks noChangeShapeType="1"/>
              <a:stCxn id="27661" idx="2"/>
              <a:endCxn id="27663" idx="6"/>
            </p:cNvCxnSpPr>
            <p:nvPr/>
          </p:nvCxnSpPr>
          <p:spPr bwMode="auto">
            <a:xfrm flipH="1" flipV="1">
              <a:off x="4762" y="766"/>
              <a:ext cx="515" cy="78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70" name="AutoShape 22"/>
            <p:cNvCxnSpPr>
              <a:cxnSpLocks noChangeShapeType="1"/>
              <a:stCxn id="27664" idx="6"/>
              <a:endCxn id="27659" idx="2"/>
            </p:cNvCxnSpPr>
            <p:nvPr/>
          </p:nvCxnSpPr>
          <p:spPr bwMode="auto">
            <a:xfrm flipV="1">
              <a:off x="4762" y="1017"/>
              <a:ext cx="515" cy="11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71" name="AutoShape 23"/>
            <p:cNvCxnSpPr>
              <a:cxnSpLocks noChangeShapeType="1"/>
              <a:stCxn id="27665" idx="6"/>
              <a:endCxn id="27659" idx="2"/>
            </p:cNvCxnSpPr>
            <p:nvPr/>
          </p:nvCxnSpPr>
          <p:spPr bwMode="auto">
            <a:xfrm flipV="1">
              <a:off x="4762" y="1017"/>
              <a:ext cx="515" cy="47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72" name="AutoShape 24"/>
            <p:cNvCxnSpPr>
              <a:cxnSpLocks noChangeShapeType="1"/>
              <a:stCxn id="27666" idx="6"/>
              <a:endCxn id="27659" idx="2"/>
            </p:cNvCxnSpPr>
            <p:nvPr/>
          </p:nvCxnSpPr>
          <p:spPr bwMode="auto">
            <a:xfrm flipV="1">
              <a:off x="4762" y="1017"/>
              <a:ext cx="515" cy="83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73" name="AutoShape 25"/>
            <p:cNvCxnSpPr>
              <a:cxnSpLocks noChangeShapeType="1"/>
              <a:stCxn id="27664" idx="6"/>
              <a:endCxn id="27660" idx="2"/>
            </p:cNvCxnSpPr>
            <p:nvPr/>
          </p:nvCxnSpPr>
          <p:spPr bwMode="auto">
            <a:xfrm>
              <a:off x="4762" y="1127"/>
              <a:ext cx="515" cy="16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74" name="AutoShape 26"/>
            <p:cNvCxnSpPr>
              <a:cxnSpLocks noChangeShapeType="1"/>
              <a:stCxn id="27664" idx="6"/>
              <a:endCxn id="27661" idx="2"/>
            </p:cNvCxnSpPr>
            <p:nvPr/>
          </p:nvCxnSpPr>
          <p:spPr bwMode="auto">
            <a:xfrm>
              <a:off x="4762" y="1127"/>
              <a:ext cx="515" cy="42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75" name="AutoShape 27"/>
            <p:cNvCxnSpPr>
              <a:cxnSpLocks noChangeShapeType="1"/>
              <a:stCxn id="27665" idx="6"/>
              <a:endCxn id="27660" idx="2"/>
            </p:cNvCxnSpPr>
            <p:nvPr/>
          </p:nvCxnSpPr>
          <p:spPr bwMode="auto">
            <a:xfrm flipV="1">
              <a:off x="4762" y="1295"/>
              <a:ext cx="515" cy="19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76" name="AutoShape 28"/>
            <p:cNvCxnSpPr>
              <a:cxnSpLocks noChangeShapeType="1"/>
              <a:stCxn id="27666" idx="6"/>
              <a:endCxn id="27661" idx="2"/>
            </p:cNvCxnSpPr>
            <p:nvPr/>
          </p:nvCxnSpPr>
          <p:spPr bwMode="auto">
            <a:xfrm flipV="1">
              <a:off x="4762" y="1547"/>
              <a:ext cx="515" cy="30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77" name="AutoShape 29"/>
            <p:cNvCxnSpPr>
              <a:cxnSpLocks noChangeShapeType="1"/>
              <a:stCxn id="27665" idx="6"/>
              <a:endCxn id="27661" idx="2"/>
            </p:cNvCxnSpPr>
            <p:nvPr/>
          </p:nvCxnSpPr>
          <p:spPr bwMode="auto">
            <a:xfrm>
              <a:off x="4762" y="1488"/>
              <a:ext cx="515" cy="5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78" name="AutoShape 30"/>
            <p:cNvCxnSpPr>
              <a:cxnSpLocks noChangeShapeType="1"/>
              <a:stCxn id="27666" idx="6"/>
              <a:endCxn id="27660" idx="2"/>
            </p:cNvCxnSpPr>
            <p:nvPr/>
          </p:nvCxnSpPr>
          <p:spPr bwMode="auto">
            <a:xfrm flipV="1">
              <a:off x="4762" y="1295"/>
              <a:ext cx="515" cy="554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79" name="AutoShape 31"/>
            <p:cNvCxnSpPr>
              <a:cxnSpLocks noChangeShapeType="1"/>
              <a:stCxn id="27660" idx="6"/>
              <a:endCxn id="27662" idx="2"/>
            </p:cNvCxnSpPr>
            <p:nvPr/>
          </p:nvCxnSpPr>
          <p:spPr bwMode="auto">
            <a:xfrm>
              <a:off x="5407" y="1295"/>
              <a:ext cx="465" cy="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80" name="AutoShape 32"/>
            <p:cNvCxnSpPr>
              <a:cxnSpLocks noChangeShapeType="1"/>
              <a:stCxn id="27659" idx="6"/>
              <a:endCxn id="27662" idx="2"/>
            </p:cNvCxnSpPr>
            <p:nvPr/>
          </p:nvCxnSpPr>
          <p:spPr bwMode="auto">
            <a:xfrm>
              <a:off x="5407" y="1017"/>
              <a:ext cx="465" cy="27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7681" name="AutoShape 33"/>
            <p:cNvCxnSpPr>
              <a:cxnSpLocks noChangeShapeType="1"/>
              <a:stCxn id="27661" idx="6"/>
              <a:endCxn id="27662" idx="2"/>
            </p:cNvCxnSpPr>
            <p:nvPr/>
          </p:nvCxnSpPr>
          <p:spPr bwMode="auto">
            <a:xfrm flipV="1">
              <a:off x="5407" y="1295"/>
              <a:ext cx="465" cy="25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graphicFrame>
          <p:nvGraphicFramePr>
            <p:cNvPr id="27682" name="Object 34"/>
            <p:cNvGraphicFramePr>
              <a:graphicFrameLocks noChangeAspect="1"/>
            </p:cNvGraphicFramePr>
            <p:nvPr/>
          </p:nvGraphicFramePr>
          <p:xfrm>
            <a:off x="4397" y="1105"/>
            <a:ext cx="210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68" r:id="rId10" imgW="4064000" imgH="6096000" progId="Equation.3">
                    <p:embed/>
                  </p:oleObj>
                </mc:Choice>
                <mc:Fallback>
                  <p:oleObj r:id="rId10" imgW="4064000" imgH="6096000" progId="Equation.3">
                    <p:embed/>
                    <p:pic>
                      <p:nvPicPr>
                        <p:cNvPr id="27682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7" y="1105"/>
                          <a:ext cx="210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3" name="Object 35"/>
            <p:cNvGraphicFramePr>
              <a:graphicFrameLocks noChangeAspect="1"/>
            </p:cNvGraphicFramePr>
            <p:nvPr/>
          </p:nvGraphicFramePr>
          <p:xfrm>
            <a:off x="4933" y="1659"/>
            <a:ext cx="345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69" r:id="rId12" imgW="6908800" imgH="6502400" progId="Equation.3">
                    <p:embed/>
                  </p:oleObj>
                </mc:Choice>
                <mc:Fallback>
                  <p:oleObj r:id="rId12" imgW="6908800" imgH="6502400" progId="Equation.3">
                    <p:embed/>
                    <p:pic>
                      <p:nvPicPr>
                        <p:cNvPr id="27683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3" y="1659"/>
                          <a:ext cx="345" cy="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4" name="Object 36"/>
            <p:cNvGraphicFramePr>
              <a:graphicFrameLocks noChangeAspect="1"/>
            </p:cNvGraphicFramePr>
            <p:nvPr/>
          </p:nvGraphicFramePr>
          <p:xfrm>
            <a:off x="5536" y="1357"/>
            <a:ext cx="32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70" r:id="rId14" imgW="6908800" imgH="6502400" progId="Equation.3">
                    <p:embed/>
                  </p:oleObj>
                </mc:Choice>
                <mc:Fallback>
                  <p:oleObj r:id="rId14" imgW="6908800" imgH="6502400" progId="Equation.3">
                    <p:embed/>
                    <p:pic>
                      <p:nvPicPr>
                        <p:cNvPr id="27684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36" y="1357"/>
                          <a:ext cx="323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5" name="Object 37"/>
            <p:cNvGraphicFramePr>
              <a:graphicFrameLocks noChangeAspect="1"/>
            </p:cNvGraphicFramePr>
            <p:nvPr/>
          </p:nvGraphicFramePr>
          <p:xfrm>
            <a:off x="6074" y="1005"/>
            <a:ext cx="18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71" r:id="rId16" imgW="4064000" imgH="6096000" progId="Equation.3">
                    <p:embed/>
                  </p:oleObj>
                </mc:Choice>
                <mc:Fallback>
                  <p:oleObj r:id="rId16" imgW="4064000" imgH="6096000" progId="Equation.3">
                    <p:embed/>
                    <p:pic>
                      <p:nvPicPr>
                        <p:cNvPr id="27685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4" y="1005"/>
                          <a:ext cx="185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6" name="Object 38"/>
            <p:cNvGraphicFramePr>
              <a:graphicFrameLocks noChangeAspect="1"/>
            </p:cNvGraphicFramePr>
            <p:nvPr/>
          </p:nvGraphicFramePr>
          <p:xfrm>
            <a:off x="5433" y="753"/>
            <a:ext cx="181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72" r:id="rId18" imgW="4064000" imgH="6096000" progId="Equation.3">
                    <p:embed/>
                  </p:oleObj>
                </mc:Choice>
                <mc:Fallback>
                  <p:oleObj r:id="rId18" imgW="4064000" imgH="6096000" progId="Equation.3">
                    <p:embed/>
                    <p:pic>
                      <p:nvPicPr>
                        <p:cNvPr id="27686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3" y="753"/>
                          <a:ext cx="181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87" name="Oval 39"/>
          <p:cNvSpPr>
            <a:spLocks noChangeArrowheads="1"/>
          </p:cNvSpPr>
          <p:nvPr/>
        </p:nvSpPr>
        <p:spPr bwMode="auto">
          <a:xfrm>
            <a:off x="9427071" y="2278269"/>
            <a:ext cx="522775" cy="522775"/>
          </a:xfrm>
          <a:prstGeom prst="ellipse">
            <a:avLst/>
          </a:prstGeom>
          <a:noFill/>
          <a:ln w="50760">
            <a:solidFill>
              <a:srgbClr val="FFCC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/>
          </a:p>
        </p:txBody>
      </p:sp>
      <p:grpSp>
        <p:nvGrpSpPr>
          <p:cNvPr id="27692" name="Group 44"/>
          <p:cNvGrpSpPr>
            <a:grpSpLocks/>
          </p:cNvGrpSpPr>
          <p:nvPr/>
        </p:nvGrpSpPr>
        <p:grpSpPr bwMode="auto">
          <a:xfrm>
            <a:off x="5246312" y="1167913"/>
            <a:ext cx="2613874" cy="1926922"/>
            <a:chOff x="2585" y="567"/>
            <a:chExt cx="1815" cy="1338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2585" y="1655"/>
              <a:ext cx="1815" cy="2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27688" name="Picture 40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2857" y="567"/>
              <a:ext cx="1271" cy="67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27689" name="Picture 41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3084" y="1239"/>
              <a:ext cx="870" cy="32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</p:grpSp>
      <p:grpSp>
        <p:nvGrpSpPr>
          <p:cNvPr id="27693" name="Group 45"/>
          <p:cNvGrpSpPr>
            <a:grpSpLocks/>
          </p:cNvGrpSpPr>
          <p:nvPr/>
        </p:nvGrpSpPr>
        <p:grpSpPr bwMode="auto">
          <a:xfrm>
            <a:off x="6487722" y="5469644"/>
            <a:ext cx="2874542" cy="1054191"/>
            <a:chOff x="3447" y="3554"/>
            <a:chExt cx="1996" cy="732"/>
          </a:xfrm>
        </p:grpSpPr>
        <p:pic>
          <p:nvPicPr>
            <p:cNvPr id="27657" name="Picture 9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719" y="3826"/>
              <a:ext cx="1271" cy="46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27690" name="Text Box 42"/>
            <p:cNvSpPr txBox="1">
              <a:spLocks noChangeArrowheads="1"/>
            </p:cNvSpPr>
            <p:nvPr/>
          </p:nvSpPr>
          <p:spPr bwMode="auto">
            <a:xfrm>
              <a:off x="3447" y="3554"/>
              <a:ext cx="1996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81646" tIns="42456" rIns="81646" bIns="4245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1021"/>
                </a:spcBef>
                <a:tabLst>
                  <a:tab pos="0" algn="l"/>
                  <a:tab pos="406131" algn="l"/>
                  <a:tab pos="813702" algn="l"/>
                  <a:tab pos="1221273" algn="l"/>
                  <a:tab pos="1628844" algn="l"/>
                  <a:tab pos="2036415" algn="l"/>
                  <a:tab pos="2443986" algn="l"/>
                  <a:tab pos="2851556" algn="l"/>
                  <a:tab pos="3259128" algn="l"/>
                  <a:tab pos="3666698" algn="l"/>
                  <a:tab pos="4074270" algn="l"/>
                  <a:tab pos="4481840" algn="l"/>
                  <a:tab pos="4889412" algn="l"/>
                  <a:tab pos="5296982" algn="l"/>
                  <a:tab pos="5704553" algn="l"/>
                  <a:tab pos="6112124" algn="l"/>
                  <a:tab pos="6519695" algn="l"/>
                  <a:tab pos="6927266" algn="l"/>
                  <a:tab pos="7334837" algn="l"/>
                  <a:tab pos="7742408" algn="l"/>
                  <a:tab pos="8149979" algn="l"/>
                </a:tabLst>
              </a:pPr>
              <a:r>
                <a:rPr lang="en-GB" sz="1633" dirty="0">
                  <a:solidFill>
                    <a:srgbClr val="009999"/>
                  </a:solidFill>
                  <a:ea typeface="Arial Unicode MS" pitchFamily="-111" charset="0"/>
                  <a:cs typeface="Arial Unicode MS" pitchFamily="-111" charset="0"/>
                </a:rPr>
                <a:t>Weight update: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5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1" y="317500"/>
            <a:ext cx="11916229" cy="1701800"/>
          </a:xfrm>
          <a:ln/>
        </p:spPr>
        <p:txBody>
          <a:bodyPr anchor="t"/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4000" dirty="0">
                <a:solidFill>
                  <a:schemeClr val="tx1"/>
                </a:solidFill>
              </a:rPr>
              <a:t>Artificial Neural Network: Backpropagation</a:t>
            </a:r>
            <a:endParaRPr lang="en-GB" sz="3629" dirty="0">
              <a:solidFill>
                <a:schemeClr val="tx1"/>
              </a:solidFill>
            </a:endParaRPr>
          </a:p>
        </p:txBody>
      </p:sp>
      <p:grpSp>
        <p:nvGrpSpPr>
          <p:cNvPr id="28674" name="Group 2"/>
          <p:cNvGrpSpPr>
            <a:grpSpLocks/>
          </p:cNvGrpSpPr>
          <p:nvPr/>
        </p:nvGrpSpPr>
        <p:grpSpPr bwMode="auto">
          <a:xfrm>
            <a:off x="7843834" y="1375499"/>
            <a:ext cx="2680121" cy="1827551"/>
            <a:chOff x="4397" y="703"/>
            <a:chExt cx="1861" cy="1269"/>
          </a:xfrm>
        </p:grpSpPr>
        <p:sp>
          <p:nvSpPr>
            <p:cNvPr id="28675" name="Oval 3"/>
            <p:cNvSpPr>
              <a:spLocks noChangeArrowheads="1"/>
            </p:cNvSpPr>
            <p:nvPr/>
          </p:nvSpPr>
          <p:spPr bwMode="auto">
            <a:xfrm>
              <a:off x="5277" y="954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8676" name="Oval 4"/>
            <p:cNvSpPr>
              <a:spLocks noChangeArrowheads="1"/>
            </p:cNvSpPr>
            <p:nvPr/>
          </p:nvSpPr>
          <p:spPr bwMode="auto">
            <a:xfrm>
              <a:off x="5277" y="1232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8677" name="Oval 5"/>
            <p:cNvSpPr>
              <a:spLocks noChangeArrowheads="1"/>
            </p:cNvSpPr>
            <p:nvPr/>
          </p:nvSpPr>
          <p:spPr bwMode="auto">
            <a:xfrm>
              <a:off x="5277" y="1484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8678" name="Oval 6"/>
            <p:cNvSpPr>
              <a:spLocks noChangeArrowheads="1"/>
            </p:cNvSpPr>
            <p:nvPr/>
          </p:nvSpPr>
          <p:spPr bwMode="auto">
            <a:xfrm>
              <a:off x="5872" y="1232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8679" name="Oval 7"/>
            <p:cNvSpPr>
              <a:spLocks noChangeArrowheads="1"/>
            </p:cNvSpPr>
            <p:nvPr/>
          </p:nvSpPr>
          <p:spPr bwMode="auto">
            <a:xfrm>
              <a:off x="4633" y="703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8680" name="Oval 8"/>
            <p:cNvSpPr>
              <a:spLocks noChangeArrowheads="1"/>
            </p:cNvSpPr>
            <p:nvPr/>
          </p:nvSpPr>
          <p:spPr bwMode="auto">
            <a:xfrm>
              <a:off x="4633" y="1064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8681" name="Oval 9"/>
            <p:cNvSpPr>
              <a:spLocks noChangeArrowheads="1"/>
            </p:cNvSpPr>
            <p:nvPr/>
          </p:nvSpPr>
          <p:spPr bwMode="auto">
            <a:xfrm>
              <a:off x="4633" y="1425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8682" name="Oval 10"/>
            <p:cNvSpPr>
              <a:spLocks noChangeArrowheads="1"/>
            </p:cNvSpPr>
            <p:nvPr/>
          </p:nvSpPr>
          <p:spPr bwMode="auto">
            <a:xfrm>
              <a:off x="4633" y="1786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cxnSp>
          <p:nvCxnSpPr>
            <p:cNvPr id="28683" name="AutoShape 11"/>
            <p:cNvCxnSpPr>
              <a:cxnSpLocks noChangeShapeType="1"/>
              <a:stCxn id="28679" idx="6"/>
              <a:endCxn id="28675" idx="2"/>
            </p:cNvCxnSpPr>
            <p:nvPr/>
          </p:nvCxnSpPr>
          <p:spPr bwMode="auto">
            <a:xfrm>
              <a:off x="4762" y="766"/>
              <a:ext cx="515" cy="25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84" name="AutoShape 12"/>
            <p:cNvCxnSpPr>
              <a:cxnSpLocks noChangeShapeType="1"/>
              <a:stCxn id="28676" idx="2"/>
              <a:endCxn id="28679" idx="6"/>
            </p:cNvCxnSpPr>
            <p:nvPr/>
          </p:nvCxnSpPr>
          <p:spPr bwMode="auto">
            <a:xfrm flipH="1" flipV="1">
              <a:off x="4762" y="766"/>
              <a:ext cx="515" cy="52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85" name="AutoShape 13"/>
            <p:cNvCxnSpPr>
              <a:cxnSpLocks noChangeShapeType="1"/>
              <a:stCxn id="28677" idx="2"/>
              <a:endCxn id="28679" idx="6"/>
            </p:cNvCxnSpPr>
            <p:nvPr/>
          </p:nvCxnSpPr>
          <p:spPr bwMode="auto">
            <a:xfrm flipH="1" flipV="1">
              <a:off x="4762" y="766"/>
              <a:ext cx="515" cy="78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86" name="AutoShape 14"/>
            <p:cNvCxnSpPr>
              <a:cxnSpLocks noChangeShapeType="1"/>
              <a:stCxn id="28680" idx="6"/>
              <a:endCxn id="28675" idx="2"/>
            </p:cNvCxnSpPr>
            <p:nvPr/>
          </p:nvCxnSpPr>
          <p:spPr bwMode="auto">
            <a:xfrm flipV="1">
              <a:off x="4762" y="1017"/>
              <a:ext cx="515" cy="11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87" name="AutoShape 15"/>
            <p:cNvCxnSpPr>
              <a:cxnSpLocks noChangeShapeType="1"/>
              <a:stCxn id="28681" idx="6"/>
              <a:endCxn id="28675" idx="2"/>
            </p:cNvCxnSpPr>
            <p:nvPr/>
          </p:nvCxnSpPr>
          <p:spPr bwMode="auto">
            <a:xfrm flipV="1">
              <a:off x="4762" y="1017"/>
              <a:ext cx="515" cy="47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88" name="AutoShape 16"/>
            <p:cNvCxnSpPr>
              <a:cxnSpLocks noChangeShapeType="1"/>
              <a:stCxn id="28682" idx="6"/>
              <a:endCxn id="28675" idx="2"/>
            </p:cNvCxnSpPr>
            <p:nvPr/>
          </p:nvCxnSpPr>
          <p:spPr bwMode="auto">
            <a:xfrm flipV="1">
              <a:off x="4762" y="1017"/>
              <a:ext cx="515" cy="83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89" name="AutoShape 17"/>
            <p:cNvCxnSpPr>
              <a:cxnSpLocks noChangeShapeType="1"/>
              <a:stCxn id="28680" idx="6"/>
              <a:endCxn id="28676" idx="2"/>
            </p:cNvCxnSpPr>
            <p:nvPr/>
          </p:nvCxnSpPr>
          <p:spPr bwMode="auto">
            <a:xfrm>
              <a:off x="4762" y="1127"/>
              <a:ext cx="515" cy="16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90" name="AutoShape 18"/>
            <p:cNvCxnSpPr>
              <a:cxnSpLocks noChangeShapeType="1"/>
              <a:stCxn id="28680" idx="6"/>
              <a:endCxn id="28677" idx="2"/>
            </p:cNvCxnSpPr>
            <p:nvPr/>
          </p:nvCxnSpPr>
          <p:spPr bwMode="auto">
            <a:xfrm>
              <a:off x="4762" y="1127"/>
              <a:ext cx="515" cy="42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91" name="AutoShape 19"/>
            <p:cNvCxnSpPr>
              <a:cxnSpLocks noChangeShapeType="1"/>
              <a:stCxn id="28681" idx="6"/>
              <a:endCxn id="28676" idx="2"/>
            </p:cNvCxnSpPr>
            <p:nvPr/>
          </p:nvCxnSpPr>
          <p:spPr bwMode="auto">
            <a:xfrm flipV="1">
              <a:off x="4762" y="1295"/>
              <a:ext cx="515" cy="19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92" name="AutoShape 20"/>
            <p:cNvCxnSpPr>
              <a:cxnSpLocks noChangeShapeType="1"/>
              <a:stCxn id="28682" idx="6"/>
              <a:endCxn id="28677" idx="2"/>
            </p:cNvCxnSpPr>
            <p:nvPr/>
          </p:nvCxnSpPr>
          <p:spPr bwMode="auto">
            <a:xfrm flipV="1">
              <a:off x="4762" y="1547"/>
              <a:ext cx="515" cy="30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93" name="AutoShape 21"/>
            <p:cNvCxnSpPr>
              <a:cxnSpLocks noChangeShapeType="1"/>
              <a:stCxn id="28681" idx="6"/>
              <a:endCxn id="28677" idx="2"/>
            </p:cNvCxnSpPr>
            <p:nvPr/>
          </p:nvCxnSpPr>
          <p:spPr bwMode="auto">
            <a:xfrm>
              <a:off x="4762" y="1488"/>
              <a:ext cx="515" cy="5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94" name="AutoShape 22"/>
            <p:cNvCxnSpPr>
              <a:cxnSpLocks noChangeShapeType="1"/>
              <a:stCxn id="28682" idx="6"/>
              <a:endCxn id="28676" idx="2"/>
            </p:cNvCxnSpPr>
            <p:nvPr/>
          </p:nvCxnSpPr>
          <p:spPr bwMode="auto">
            <a:xfrm flipV="1">
              <a:off x="4762" y="1295"/>
              <a:ext cx="515" cy="554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95" name="AutoShape 23"/>
            <p:cNvCxnSpPr>
              <a:cxnSpLocks noChangeShapeType="1"/>
              <a:stCxn id="28676" idx="6"/>
              <a:endCxn id="28678" idx="2"/>
            </p:cNvCxnSpPr>
            <p:nvPr/>
          </p:nvCxnSpPr>
          <p:spPr bwMode="auto">
            <a:xfrm>
              <a:off x="5407" y="1295"/>
              <a:ext cx="465" cy="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96" name="AutoShape 24"/>
            <p:cNvCxnSpPr>
              <a:cxnSpLocks noChangeShapeType="1"/>
              <a:stCxn id="28675" idx="6"/>
              <a:endCxn id="28678" idx="2"/>
            </p:cNvCxnSpPr>
            <p:nvPr/>
          </p:nvCxnSpPr>
          <p:spPr bwMode="auto">
            <a:xfrm>
              <a:off x="5407" y="1017"/>
              <a:ext cx="465" cy="27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8697" name="AutoShape 25"/>
            <p:cNvCxnSpPr>
              <a:cxnSpLocks noChangeShapeType="1"/>
              <a:stCxn id="28677" idx="6"/>
              <a:endCxn id="28678" idx="2"/>
            </p:cNvCxnSpPr>
            <p:nvPr/>
          </p:nvCxnSpPr>
          <p:spPr bwMode="auto">
            <a:xfrm flipV="1">
              <a:off x="5407" y="1295"/>
              <a:ext cx="465" cy="25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graphicFrame>
          <p:nvGraphicFramePr>
            <p:cNvPr id="28698" name="Object 26"/>
            <p:cNvGraphicFramePr>
              <a:graphicFrameLocks noChangeAspect="1"/>
            </p:cNvGraphicFramePr>
            <p:nvPr/>
          </p:nvGraphicFramePr>
          <p:xfrm>
            <a:off x="4397" y="1105"/>
            <a:ext cx="210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92" r:id="rId4" imgW="4064000" imgH="6096000" progId="Equation.3">
                    <p:embed/>
                  </p:oleObj>
                </mc:Choice>
                <mc:Fallback>
                  <p:oleObj r:id="rId4" imgW="4064000" imgH="6096000" progId="Equation.3">
                    <p:embed/>
                    <p:pic>
                      <p:nvPicPr>
                        <p:cNvPr id="28698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7" y="1105"/>
                          <a:ext cx="210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99" name="Object 27"/>
            <p:cNvGraphicFramePr>
              <a:graphicFrameLocks noChangeAspect="1"/>
            </p:cNvGraphicFramePr>
            <p:nvPr/>
          </p:nvGraphicFramePr>
          <p:xfrm>
            <a:off x="4933" y="1659"/>
            <a:ext cx="345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93" r:id="rId6" imgW="6908800" imgH="6502400" progId="Equation.3">
                    <p:embed/>
                  </p:oleObj>
                </mc:Choice>
                <mc:Fallback>
                  <p:oleObj r:id="rId6" imgW="6908800" imgH="6502400" progId="Equation.3">
                    <p:embed/>
                    <p:pic>
                      <p:nvPicPr>
                        <p:cNvPr id="28699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3" y="1659"/>
                          <a:ext cx="345" cy="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0" name="Object 28"/>
            <p:cNvGraphicFramePr>
              <a:graphicFrameLocks noChangeAspect="1"/>
            </p:cNvGraphicFramePr>
            <p:nvPr/>
          </p:nvGraphicFramePr>
          <p:xfrm>
            <a:off x="5536" y="1357"/>
            <a:ext cx="32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94" r:id="rId8" imgW="6908800" imgH="6502400" progId="Equation.3">
                    <p:embed/>
                  </p:oleObj>
                </mc:Choice>
                <mc:Fallback>
                  <p:oleObj r:id="rId8" imgW="6908800" imgH="6502400" progId="Equation.3">
                    <p:embed/>
                    <p:pic>
                      <p:nvPicPr>
                        <p:cNvPr id="2870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36" y="1357"/>
                          <a:ext cx="323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1" name="Object 29"/>
            <p:cNvGraphicFramePr>
              <a:graphicFrameLocks noChangeAspect="1"/>
            </p:cNvGraphicFramePr>
            <p:nvPr/>
          </p:nvGraphicFramePr>
          <p:xfrm>
            <a:off x="6074" y="1005"/>
            <a:ext cx="18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95" r:id="rId10" imgW="4064000" imgH="6096000" progId="Equation.3">
                    <p:embed/>
                  </p:oleObj>
                </mc:Choice>
                <mc:Fallback>
                  <p:oleObj r:id="rId10" imgW="4064000" imgH="6096000" progId="Equation.3">
                    <p:embed/>
                    <p:pic>
                      <p:nvPicPr>
                        <p:cNvPr id="28701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4" y="1005"/>
                          <a:ext cx="185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2" name="Object 30"/>
            <p:cNvGraphicFramePr>
              <a:graphicFrameLocks noChangeAspect="1"/>
            </p:cNvGraphicFramePr>
            <p:nvPr/>
          </p:nvGraphicFramePr>
          <p:xfrm>
            <a:off x="5433" y="753"/>
            <a:ext cx="181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96" r:id="rId12" imgW="4064000" imgH="6096000" progId="Equation.3">
                    <p:embed/>
                  </p:oleObj>
                </mc:Choice>
                <mc:Fallback>
                  <p:oleObj r:id="rId12" imgW="4064000" imgH="6096000" progId="Equation.3">
                    <p:embed/>
                    <p:pic>
                      <p:nvPicPr>
                        <p:cNvPr id="28702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3" y="753"/>
                          <a:ext cx="181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8703" name="Picture 31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934893" y="1767220"/>
            <a:ext cx="3430440" cy="7344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8704" name="Picture 3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080348" y="3810794"/>
            <a:ext cx="1140600" cy="699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8705" name="Picture 3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080349" y="5425204"/>
            <a:ext cx="1114677" cy="7517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8706" name="Picture 34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080349" y="4602876"/>
            <a:ext cx="1978768" cy="691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28716" name="Group 44"/>
          <p:cNvGrpSpPr>
            <a:grpSpLocks/>
          </p:cNvGrpSpPr>
          <p:nvPr/>
        </p:nvGrpSpPr>
        <p:grpSpPr bwMode="auto">
          <a:xfrm>
            <a:off x="5823301" y="1412943"/>
            <a:ext cx="1659054" cy="1333580"/>
            <a:chOff x="2994" y="729"/>
            <a:chExt cx="1152" cy="926"/>
          </a:xfrm>
        </p:grpSpPr>
        <p:pic>
          <p:nvPicPr>
            <p:cNvPr id="28708" name="Picture 36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2994" y="729"/>
              <a:ext cx="1152" cy="57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28709" name="Picture 37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3130" y="1319"/>
              <a:ext cx="834" cy="33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</p:grpSp>
      <p:sp>
        <p:nvSpPr>
          <p:cNvPr id="28710" name="Oval 38"/>
          <p:cNvSpPr>
            <a:spLocks noChangeArrowheads="1"/>
          </p:cNvSpPr>
          <p:nvPr/>
        </p:nvSpPr>
        <p:spPr bwMode="auto">
          <a:xfrm>
            <a:off x="8566790" y="2746522"/>
            <a:ext cx="522774" cy="522774"/>
          </a:xfrm>
          <a:prstGeom prst="ellipse">
            <a:avLst/>
          </a:prstGeom>
          <a:noFill/>
          <a:ln w="50760">
            <a:solidFill>
              <a:srgbClr val="FFCC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/>
          </a:p>
        </p:txBody>
      </p:sp>
      <p:sp>
        <p:nvSpPr>
          <p:cNvPr id="28711" name="AutoShape 39"/>
          <p:cNvSpPr>
            <a:spLocks noChangeArrowheads="1"/>
          </p:cNvSpPr>
          <p:nvPr/>
        </p:nvSpPr>
        <p:spPr bwMode="auto">
          <a:xfrm>
            <a:off x="4581891" y="4379654"/>
            <a:ext cx="522775" cy="393161"/>
          </a:xfrm>
          <a:prstGeom prst="rightArrow">
            <a:avLst>
              <a:gd name="adj1" fmla="val 44324"/>
              <a:gd name="adj2" fmla="val 72159"/>
            </a:avLst>
          </a:prstGeom>
          <a:solidFill>
            <a:srgbClr val="009999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/>
          </a:p>
        </p:txBody>
      </p:sp>
      <p:grpSp>
        <p:nvGrpSpPr>
          <p:cNvPr id="28717" name="Group 45"/>
          <p:cNvGrpSpPr>
            <a:grpSpLocks/>
          </p:cNvGrpSpPr>
          <p:nvPr/>
        </p:nvGrpSpPr>
        <p:grpSpPr bwMode="auto">
          <a:xfrm>
            <a:off x="6448327" y="5164535"/>
            <a:ext cx="2874542" cy="979303"/>
            <a:chOff x="3428" y="3334"/>
            <a:chExt cx="1996" cy="680"/>
          </a:xfrm>
        </p:grpSpPr>
        <p:pic>
          <p:nvPicPr>
            <p:cNvPr id="28707" name="Picture 35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3583" y="3570"/>
              <a:ext cx="1361" cy="44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28712" name="Text Box 40"/>
            <p:cNvSpPr txBox="1">
              <a:spLocks noChangeArrowheads="1"/>
            </p:cNvSpPr>
            <p:nvPr/>
          </p:nvSpPr>
          <p:spPr bwMode="auto">
            <a:xfrm>
              <a:off x="3428" y="3334"/>
              <a:ext cx="1996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81646" tIns="42456" rIns="81646" bIns="4245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1021"/>
                </a:spcBef>
                <a:tabLst>
                  <a:tab pos="0" algn="l"/>
                  <a:tab pos="406131" algn="l"/>
                  <a:tab pos="813702" algn="l"/>
                  <a:tab pos="1221273" algn="l"/>
                  <a:tab pos="1628844" algn="l"/>
                  <a:tab pos="2036415" algn="l"/>
                  <a:tab pos="2443986" algn="l"/>
                  <a:tab pos="2851556" algn="l"/>
                  <a:tab pos="3259128" algn="l"/>
                  <a:tab pos="3666698" algn="l"/>
                  <a:tab pos="4074270" algn="l"/>
                  <a:tab pos="4481840" algn="l"/>
                  <a:tab pos="4889412" algn="l"/>
                  <a:tab pos="5296982" algn="l"/>
                  <a:tab pos="5704553" algn="l"/>
                  <a:tab pos="6112124" algn="l"/>
                  <a:tab pos="6519695" algn="l"/>
                  <a:tab pos="6927266" algn="l"/>
                  <a:tab pos="7334837" algn="l"/>
                  <a:tab pos="7742408" algn="l"/>
                  <a:tab pos="8149979" algn="l"/>
                </a:tabLst>
              </a:pPr>
              <a:r>
                <a:rPr lang="en-GB" sz="1633" dirty="0">
                  <a:solidFill>
                    <a:srgbClr val="009999"/>
                  </a:solidFill>
                  <a:ea typeface="Arial Unicode MS" pitchFamily="-111" charset="0"/>
                  <a:cs typeface="Arial Unicode MS" pitchFamily="-111" charset="0"/>
                </a:rPr>
                <a:t>Weight update:</a:t>
              </a:r>
            </a:p>
          </p:txBody>
        </p:sp>
      </p:grpSp>
      <p:pic>
        <p:nvPicPr>
          <p:cNvPr id="28713" name="Picture 41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2149476" y="3008630"/>
            <a:ext cx="1693618" cy="6826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8714" name="Picture 42"/>
          <p:cNvPicPr>
            <a:picLocks noChangeAspect="1" noChangeArrowheads="1"/>
          </p:cNvPicPr>
          <p:nvPr/>
        </p:nvPicPr>
        <p:blipFill>
          <a:blip r:embed="rId22"/>
          <a:stretch>
            <a:fillRect/>
          </a:stretch>
        </p:blipFill>
        <p:spPr bwMode="auto">
          <a:xfrm>
            <a:off x="5686487" y="3839351"/>
            <a:ext cx="4578240" cy="724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01984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2"/>
          <p:cNvGrpSpPr>
            <a:grpSpLocks/>
          </p:cNvGrpSpPr>
          <p:nvPr/>
        </p:nvGrpSpPr>
        <p:grpSpPr bwMode="auto">
          <a:xfrm>
            <a:off x="7976182" y="1445565"/>
            <a:ext cx="2680121" cy="1827551"/>
            <a:chOff x="4397" y="703"/>
            <a:chExt cx="1861" cy="1269"/>
          </a:xfrm>
        </p:grpSpPr>
        <p:sp>
          <p:nvSpPr>
            <p:cNvPr id="29699" name="Oval 3"/>
            <p:cNvSpPr>
              <a:spLocks noChangeArrowheads="1"/>
            </p:cNvSpPr>
            <p:nvPr/>
          </p:nvSpPr>
          <p:spPr bwMode="auto">
            <a:xfrm>
              <a:off x="5277" y="954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9700" name="Oval 4"/>
            <p:cNvSpPr>
              <a:spLocks noChangeArrowheads="1"/>
            </p:cNvSpPr>
            <p:nvPr/>
          </p:nvSpPr>
          <p:spPr bwMode="auto">
            <a:xfrm>
              <a:off x="5277" y="1232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 dirty="0"/>
            </a:p>
          </p:txBody>
        </p:sp>
        <p:sp>
          <p:nvSpPr>
            <p:cNvPr id="29701" name="Oval 5"/>
            <p:cNvSpPr>
              <a:spLocks noChangeArrowheads="1"/>
            </p:cNvSpPr>
            <p:nvPr/>
          </p:nvSpPr>
          <p:spPr bwMode="auto">
            <a:xfrm>
              <a:off x="5277" y="1484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9702" name="Oval 6"/>
            <p:cNvSpPr>
              <a:spLocks noChangeArrowheads="1"/>
            </p:cNvSpPr>
            <p:nvPr/>
          </p:nvSpPr>
          <p:spPr bwMode="auto">
            <a:xfrm>
              <a:off x="5872" y="1232"/>
              <a:ext cx="130" cy="127"/>
            </a:xfrm>
            <a:prstGeom prst="ellipse">
              <a:avLst/>
            </a:prstGeom>
            <a:solidFill>
              <a:srgbClr val="33A3A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9703" name="Oval 7"/>
            <p:cNvSpPr>
              <a:spLocks noChangeArrowheads="1"/>
            </p:cNvSpPr>
            <p:nvPr/>
          </p:nvSpPr>
          <p:spPr bwMode="auto">
            <a:xfrm>
              <a:off x="4633" y="703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9704" name="Oval 8"/>
            <p:cNvSpPr>
              <a:spLocks noChangeArrowheads="1"/>
            </p:cNvSpPr>
            <p:nvPr/>
          </p:nvSpPr>
          <p:spPr bwMode="auto">
            <a:xfrm>
              <a:off x="4633" y="1064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9705" name="Oval 9"/>
            <p:cNvSpPr>
              <a:spLocks noChangeArrowheads="1"/>
            </p:cNvSpPr>
            <p:nvPr/>
          </p:nvSpPr>
          <p:spPr bwMode="auto">
            <a:xfrm>
              <a:off x="4633" y="1425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sp>
          <p:nvSpPr>
            <p:cNvPr id="29706" name="Oval 10"/>
            <p:cNvSpPr>
              <a:spLocks noChangeArrowheads="1"/>
            </p:cNvSpPr>
            <p:nvPr/>
          </p:nvSpPr>
          <p:spPr bwMode="auto">
            <a:xfrm>
              <a:off x="4633" y="1786"/>
              <a:ext cx="130" cy="1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 sz="1633"/>
            </a:p>
          </p:txBody>
        </p:sp>
        <p:cxnSp>
          <p:nvCxnSpPr>
            <p:cNvPr id="29707" name="AutoShape 11"/>
            <p:cNvCxnSpPr>
              <a:cxnSpLocks noChangeShapeType="1"/>
              <a:stCxn id="29703" idx="6"/>
              <a:endCxn id="29699" idx="2"/>
            </p:cNvCxnSpPr>
            <p:nvPr/>
          </p:nvCxnSpPr>
          <p:spPr bwMode="auto">
            <a:xfrm>
              <a:off x="4762" y="766"/>
              <a:ext cx="515" cy="25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08" name="AutoShape 12"/>
            <p:cNvCxnSpPr>
              <a:cxnSpLocks noChangeShapeType="1"/>
              <a:stCxn id="29700" idx="2"/>
              <a:endCxn id="29703" idx="6"/>
            </p:cNvCxnSpPr>
            <p:nvPr/>
          </p:nvCxnSpPr>
          <p:spPr bwMode="auto">
            <a:xfrm flipH="1" flipV="1">
              <a:off x="4762" y="766"/>
              <a:ext cx="515" cy="52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09" name="AutoShape 13"/>
            <p:cNvCxnSpPr>
              <a:cxnSpLocks noChangeShapeType="1"/>
              <a:stCxn id="29701" idx="2"/>
              <a:endCxn id="29703" idx="6"/>
            </p:cNvCxnSpPr>
            <p:nvPr/>
          </p:nvCxnSpPr>
          <p:spPr bwMode="auto">
            <a:xfrm flipH="1" flipV="1">
              <a:off x="4762" y="766"/>
              <a:ext cx="515" cy="78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10" name="AutoShape 14"/>
            <p:cNvCxnSpPr>
              <a:cxnSpLocks noChangeShapeType="1"/>
              <a:stCxn id="29704" idx="6"/>
              <a:endCxn id="29699" idx="2"/>
            </p:cNvCxnSpPr>
            <p:nvPr/>
          </p:nvCxnSpPr>
          <p:spPr bwMode="auto">
            <a:xfrm flipV="1">
              <a:off x="4762" y="1017"/>
              <a:ext cx="515" cy="11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11" name="AutoShape 15"/>
            <p:cNvCxnSpPr>
              <a:cxnSpLocks noChangeShapeType="1"/>
              <a:stCxn id="29705" idx="6"/>
              <a:endCxn id="29699" idx="2"/>
            </p:cNvCxnSpPr>
            <p:nvPr/>
          </p:nvCxnSpPr>
          <p:spPr bwMode="auto">
            <a:xfrm flipV="1">
              <a:off x="4762" y="1017"/>
              <a:ext cx="515" cy="47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12" name="AutoShape 16"/>
            <p:cNvCxnSpPr>
              <a:cxnSpLocks noChangeShapeType="1"/>
              <a:stCxn id="29706" idx="6"/>
              <a:endCxn id="29699" idx="2"/>
            </p:cNvCxnSpPr>
            <p:nvPr/>
          </p:nvCxnSpPr>
          <p:spPr bwMode="auto">
            <a:xfrm flipV="1">
              <a:off x="4762" y="1017"/>
              <a:ext cx="515" cy="83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13" name="AutoShape 17"/>
            <p:cNvCxnSpPr>
              <a:cxnSpLocks noChangeShapeType="1"/>
              <a:stCxn id="29704" idx="6"/>
              <a:endCxn id="29700" idx="2"/>
            </p:cNvCxnSpPr>
            <p:nvPr/>
          </p:nvCxnSpPr>
          <p:spPr bwMode="auto">
            <a:xfrm>
              <a:off x="4762" y="1127"/>
              <a:ext cx="515" cy="16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14" name="AutoShape 18"/>
            <p:cNvCxnSpPr>
              <a:cxnSpLocks noChangeShapeType="1"/>
              <a:stCxn id="29704" idx="6"/>
              <a:endCxn id="29701" idx="2"/>
            </p:cNvCxnSpPr>
            <p:nvPr/>
          </p:nvCxnSpPr>
          <p:spPr bwMode="auto">
            <a:xfrm>
              <a:off x="4762" y="1127"/>
              <a:ext cx="515" cy="42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15" name="AutoShape 19"/>
            <p:cNvCxnSpPr>
              <a:cxnSpLocks noChangeShapeType="1"/>
              <a:stCxn id="29705" idx="6"/>
              <a:endCxn id="29700" idx="2"/>
            </p:cNvCxnSpPr>
            <p:nvPr/>
          </p:nvCxnSpPr>
          <p:spPr bwMode="auto">
            <a:xfrm flipV="1">
              <a:off x="4762" y="1295"/>
              <a:ext cx="515" cy="19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16" name="AutoShape 20"/>
            <p:cNvCxnSpPr>
              <a:cxnSpLocks noChangeShapeType="1"/>
              <a:stCxn id="29706" idx="6"/>
              <a:endCxn id="29701" idx="2"/>
            </p:cNvCxnSpPr>
            <p:nvPr/>
          </p:nvCxnSpPr>
          <p:spPr bwMode="auto">
            <a:xfrm flipV="1">
              <a:off x="4762" y="1547"/>
              <a:ext cx="515" cy="30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17" name="AutoShape 21"/>
            <p:cNvCxnSpPr>
              <a:cxnSpLocks noChangeShapeType="1"/>
              <a:stCxn id="29705" idx="6"/>
              <a:endCxn id="29701" idx="2"/>
            </p:cNvCxnSpPr>
            <p:nvPr/>
          </p:nvCxnSpPr>
          <p:spPr bwMode="auto">
            <a:xfrm>
              <a:off x="4762" y="1488"/>
              <a:ext cx="515" cy="5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18" name="AutoShape 22"/>
            <p:cNvCxnSpPr>
              <a:cxnSpLocks noChangeShapeType="1"/>
              <a:stCxn id="29706" idx="6"/>
              <a:endCxn id="29700" idx="2"/>
            </p:cNvCxnSpPr>
            <p:nvPr/>
          </p:nvCxnSpPr>
          <p:spPr bwMode="auto">
            <a:xfrm flipV="1">
              <a:off x="4762" y="1295"/>
              <a:ext cx="515" cy="554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19" name="AutoShape 23"/>
            <p:cNvCxnSpPr>
              <a:cxnSpLocks noChangeShapeType="1"/>
              <a:stCxn id="29700" idx="6"/>
              <a:endCxn id="29702" idx="2"/>
            </p:cNvCxnSpPr>
            <p:nvPr/>
          </p:nvCxnSpPr>
          <p:spPr bwMode="auto">
            <a:xfrm>
              <a:off x="5407" y="1295"/>
              <a:ext cx="465" cy="1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20" name="AutoShape 24"/>
            <p:cNvCxnSpPr>
              <a:cxnSpLocks noChangeShapeType="1"/>
              <a:stCxn id="29699" idx="6"/>
              <a:endCxn id="29702" idx="2"/>
            </p:cNvCxnSpPr>
            <p:nvPr/>
          </p:nvCxnSpPr>
          <p:spPr bwMode="auto">
            <a:xfrm>
              <a:off x="5407" y="1017"/>
              <a:ext cx="465" cy="27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cxnSp>
          <p:nvCxnSpPr>
            <p:cNvPr id="29721" name="AutoShape 25"/>
            <p:cNvCxnSpPr>
              <a:cxnSpLocks noChangeShapeType="1"/>
              <a:stCxn id="29701" idx="6"/>
              <a:endCxn id="29702" idx="2"/>
            </p:cNvCxnSpPr>
            <p:nvPr/>
          </p:nvCxnSpPr>
          <p:spPr bwMode="auto">
            <a:xfrm flipV="1">
              <a:off x="5407" y="1295"/>
              <a:ext cx="465" cy="25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</p:cxnSp>
        <p:graphicFrame>
          <p:nvGraphicFramePr>
            <p:cNvPr id="29722" name="Object 26"/>
            <p:cNvGraphicFramePr>
              <a:graphicFrameLocks noChangeAspect="1"/>
            </p:cNvGraphicFramePr>
            <p:nvPr/>
          </p:nvGraphicFramePr>
          <p:xfrm>
            <a:off x="4397" y="1105"/>
            <a:ext cx="210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6" r:id="rId4" imgW="4064000" imgH="6096000" progId="Equation.3">
                    <p:embed/>
                  </p:oleObj>
                </mc:Choice>
                <mc:Fallback>
                  <p:oleObj r:id="rId4" imgW="4064000" imgH="6096000" progId="Equation.3">
                    <p:embed/>
                    <p:pic>
                      <p:nvPicPr>
                        <p:cNvPr id="29722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7" y="1105"/>
                          <a:ext cx="210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3" name="Object 27"/>
            <p:cNvGraphicFramePr>
              <a:graphicFrameLocks noChangeAspect="1"/>
            </p:cNvGraphicFramePr>
            <p:nvPr/>
          </p:nvGraphicFramePr>
          <p:xfrm>
            <a:off x="4933" y="1659"/>
            <a:ext cx="345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7" r:id="rId6" imgW="6908800" imgH="6502400" progId="Equation.3">
                    <p:embed/>
                  </p:oleObj>
                </mc:Choice>
                <mc:Fallback>
                  <p:oleObj r:id="rId6" imgW="6908800" imgH="6502400" progId="Equation.3">
                    <p:embed/>
                    <p:pic>
                      <p:nvPicPr>
                        <p:cNvPr id="29723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3" y="1659"/>
                          <a:ext cx="345" cy="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4" name="Object 28"/>
            <p:cNvGraphicFramePr>
              <a:graphicFrameLocks noChangeAspect="1"/>
            </p:cNvGraphicFramePr>
            <p:nvPr/>
          </p:nvGraphicFramePr>
          <p:xfrm>
            <a:off x="5536" y="1357"/>
            <a:ext cx="32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8" r:id="rId8" imgW="6908800" imgH="6502400" progId="Equation.3">
                    <p:embed/>
                  </p:oleObj>
                </mc:Choice>
                <mc:Fallback>
                  <p:oleObj r:id="rId8" imgW="6908800" imgH="6502400" progId="Equation.3">
                    <p:embed/>
                    <p:pic>
                      <p:nvPicPr>
                        <p:cNvPr id="29724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36" y="1357"/>
                          <a:ext cx="323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5" name="Object 29"/>
            <p:cNvGraphicFramePr>
              <a:graphicFrameLocks noChangeAspect="1"/>
            </p:cNvGraphicFramePr>
            <p:nvPr/>
          </p:nvGraphicFramePr>
          <p:xfrm>
            <a:off x="6074" y="1005"/>
            <a:ext cx="18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9" r:id="rId10" imgW="4064000" imgH="6096000" progId="Equation.3">
                    <p:embed/>
                  </p:oleObj>
                </mc:Choice>
                <mc:Fallback>
                  <p:oleObj r:id="rId10" imgW="4064000" imgH="6096000" progId="Equation.3">
                    <p:embed/>
                    <p:pic>
                      <p:nvPicPr>
                        <p:cNvPr id="29725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4" y="1005"/>
                          <a:ext cx="185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6" name="Object 30"/>
            <p:cNvGraphicFramePr>
              <a:graphicFrameLocks noChangeAspect="1"/>
            </p:cNvGraphicFramePr>
            <p:nvPr/>
          </p:nvGraphicFramePr>
          <p:xfrm>
            <a:off x="5433" y="753"/>
            <a:ext cx="181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20" r:id="rId12" imgW="4064000" imgH="6096000" progId="Equation.3">
                    <p:embed/>
                  </p:oleObj>
                </mc:Choice>
                <mc:Fallback>
                  <p:oleObj r:id="rId12" imgW="4064000" imgH="6096000" progId="Equation.3">
                    <p:embed/>
                    <p:pic>
                      <p:nvPicPr>
                        <p:cNvPr id="29726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3" y="753"/>
                          <a:ext cx="181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9727" name="Picture 31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559773" y="4465561"/>
            <a:ext cx="2154466" cy="70279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9728" name="Text Box 32"/>
          <p:cNvSpPr txBox="1">
            <a:spLocks noChangeArrowheads="1"/>
          </p:cNvSpPr>
          <p:nvPr/>
        </p:nvSpPr>
        <p:spPr bwMode="auto">
          <a:xfrm>
            <a:off x="2035558" y="3404170"/>
            <a:ext cx="3332510" cy="3928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46" tIns="42456" rIns="81646" bIns="42456">
            <a:prstTxWarp prst="textNoShape">
              <a:avLst/>
            </a:prstTxWarp>
            <a:spAutoFit/>
          </a:bodyPr>
          <a:lstStyle/>
          <a:p>
            <a:pPr>
              <a:spcBef>
                <a:spcPts val="1247"/>
              </a:spcBef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1996" dirty="0">
                <a:solidFill>
                  <a:srgbClr val="009999"/>
                </a:solidFill>
                <a:ea typeface="Arial Unicode MS" pitchFamily="-111" charset="0"/>
                <a:cs typeface="Arial Unicode MS" pitchFamily="-111" charset="0"/>
              </a:rPr>
              <a:t>Weights update:</a:t>
            </a:r>
          </a:p>
        </p:txBody>
      </p:sp>
      <p:pic>
        <p:nvPicPr>
          <p:cNvPr id="29729" name="Picture 3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752753" y="3867898"/>
            <a:ext cx="1830433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38" name="Group 37"/>
          <p:cNvGrpSpPr/>
          <p:nvPr/>
        </p:nvGrpSpPr>
        <p:grpSpPr>
          <a:xfrm>
            <a:off x="5496241" y="3993191"/>
            <a:ext cx="4509113" cy="1049871"/>
            <a:chOff x="4246563" y="3924300"/>
            <a:chExt cx="4970462" cy="1157288"/>
          </a:xfrm>
        </p:grpSpPr>
        <p:pic>
          <p:nvPicPr>
            <p:cNvPr id="29730" name="Picture 34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853113" y="3924300"/>
              <a:ext cx="3363912" cy="5397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29731" name="Picture 35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5832475" y="4535488"/>
              <a:ext cx="3313113" cy="5461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29732" name="Text Box 36"/>
            <p:cNvSpPr txBox="1">
              <a:spLocks noChangeArrowheads="1"/>
            </p:cNvSpPr>
            <p:nvPr/>
          </p:nvSpPr>
          <p:spPr bwMode="auto">
            <a:xfrm>
              <a:off x="4246563" y="4284663"/>
              <a:ext cx="649287" cy="40225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81646" tIns="42456" rIns="81646" bIns="4245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1134"/>
                </a:spcBef>
                <a:tabLst>
                  <a:tab pos="0" algn="l"/>
                  <a:tab pos="406131" algn="l"/>
                  <a:tab pos="813702" algn="l"/>
                  <a:tab pos="1221273" algn="l"/>
                  <a:tab pos="1628844" algn="l"/>
                  <a:tab pos="2036415" algn="l"/>
                  <a:tab pos="2443986" algn="l"/>
                  <a:tab pos="2851556" algn="l"/>
                  <a:tab pos="3259128" algn="l"/>
                  <a:tab pos="3666698" algn="l"/>
                  <a:tab pos="4074270" algn="l"/>
                  <a:tab pos="4481840" algn="l"/>
                  <a:tab pos="4889412" algn="l"/>
                  <a:tab pos="5296982" algn="l"/>
                  <a:tab pos="5704553" algn="l"/>
                  <a:tab pos="6112124" algn="l"/>
                  <a:tab pos="6519695" algn="l"/>
                  <a:tab pos="6927266" algn="l"/>
                  <a:tab pos="7334837" algn="l"/>
                  <a:tab pos="7742408" algn="l"/>
                  <a:tab pos="8149979" algn="l"/>
                </a:tabLst>
              </a:pPr>
              <a:r>
                <a:rPr lang="en-GB" sz="1814" dirty="0">
                  <a:solidFill>
                    <a:srgbClr val="000000"/>
                  </a:solidFill>
                  <a:ea typeface="Arial Unicode MS" pitchFamily="-111" charset="0"/>
                  <a:cs typeface="Arial Unicode MS" pitchFamily="-111" charset="0"/>
                </a:rPr>
                <a:t>with</a:t>
              </a:r>
            </a:p>
          </p:txBody>
        </p:sp>
      </p:grpSp>
      <p:sp>
        <p:nvSpPr>
          <p:cNvPr id="40" name="Rectangle 1">
            <a:extLst>
              <a:ext uri="{FF2B5EF4-FFF2-40B4-BE49-F238E27FC236}">
                <a16:creationId xmlns:a16="http://schemas.microsoft.com/office/drawing/2014/main" id="{F3397AC7-BAB6-6745-9A0C-D0EDC5B7BA32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317500"/>
            <a:ext cx="11916229" cy="1701800"/>
          </a:xfrm>
          <a:prstGeom prst="rect">
            <a:avLst/>
          </a:prstGeom>
          <a:ln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4000">
                <a:solidFill>
                  <a:schemeClr val="tx1"/>
                </a:solidFill>
              </a:rPr>
              <a:t>Artificial Neural Network: Backpropagation</a:t>
            </a:r>
            <a:endParaRPr lang="en-GB" sz="3629" dirty="0">
              <a:solidFill>
                <a:schemeClr val="tx1"/>
              </a:solidFill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8E672455-16DE-A14B-B986-BD9650606F15}"/>
              </a:ext>
            </a:extLst>
          </p:cNvPr>
          <p:cNvSpPr/>
          <p:nvPr/>
        </p:nvSpPr>
        <p:spPr>
          <a:xfrm>
            <a:off x="3670126" y="3797047"/>
            <a:ext cx="338203" cy="1371308"/>
          </a:xfrm>
          <a:prstGeom prst="ellipse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C324D8D-27A3-444C-882E-AFAA9BAA961F}"/>
              </a:ext>
            </a:extLst>
          </p:cNvPr>
          <p:cNvSpPr txBox="1"/>
          <p:nvPr/>
        </p:nvSpPr>
        <p:spPr>
          <a:xfrm>
            <a:off x="4526039" y="5282689"/>
            <a:ext cx="1940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Learning rate</a:t>
            </a:r>
            <a:endParaRPr lang="en-US" sz="2400" dirty="0"/>
          </a:p>
        </p:txBody>
      </p:sp>
      <p:cxnSp>
        <p:nvCxnSpPr>
          <p:cNvPr id="4" name="Connettore 7 3">
            <a:extLst>
              <a:ext uri="{FF2B5EF4-FFF2-40B4-BE49-F238E27FC236}">
                <a16:creationId xmlns:a16="http://schemas.microsoft.com/office/drawing/2014/main" id="{97B9170C-CB64-CA46-9568-C1A6ED4F4FDC}"/>
              </a:ext>
            </a:extLst>
          </p:cNvPr>
          <p:cNvCxnSpPr>
            <a:cxnSpLocks/>
            <a:stCxn id="2" idx="4"/>
            <a:endCxn id="41" idx="1"/>
          </p:cNvCxnSpPr>
          <p:nvPr/>
        </p:nvCxnSpPr>
        <p:spPr>
          <a:xfrm rot="16200000" flipH="1">
            <a:off x="4010050" y="4997532"/>
            <a:ext cx="345167" cy="686811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4365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/>
      <p:bldP spid="4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CB08F7-A3B5-8844-91CF-883D3848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Gradient</a:t>
            </a:r>
            <a:r>
              <a:rPr lang="it-IT" dirty="0"/>
              <a:t> </a:t>
            </a:r>
            <a:r>
              <a:rPr lang="it-IT" dirty="0" err="1"/>
              <a:t>descent</a:t>
            </a:r>
            <a:endParaRPr lang="it-IT" dirty="0"/>
          </a:p>
        </p:txBody>
      </p:sp>
      <p:pic>
        <p:nvPicPr>
          <p:cNvPr id="2050" name="Picture 2" descr="https://cdn-images-1.medium.com/max/1000/1*n79s9gvd0E8ALe9dLUEKAw.png">
            <a:extLst>
              <a:ext uri="{FF2B5EF4-FFF2-40B4-BE49-F238E27FC236}">
                <a16:creationId xmlns:a16="http://schemas.microsoft.com/office/drawing/2014/main" id="{C2B3D6BF-EFE4-44D0-8F47-25A9C801082D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76" y="2281551"/>
            <a:ext cx="76200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59F7FEB-EBA9-4B3A-A660-6313116CFF1C}"/>
              </a:ext>
            </a:extLst>
          </p:cNvPr>
          <p:cNvSpPr/>
          <p:nvPr/>
        </p:nvSpPr>
        <p:spPr>
          <a:xfrm>
            <a:off x="9175553" y="6399926"/>
            <a:ext cx="2550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>
                <a:latin typeface="medium-content-sans-serif-font"/>
              </a:rPr>
              <a:t>Andrew </a:t>
            </a:r>
            <a:r>
              <a:rPr lang="it-IT" sz="1400" dirty="0" err="1">
                <a:latin typeface="medium-content-sans-serif-font"/>
              </a:rPr>
              <a:t>Ng’s</a:t>
            </a:r>
            <a:r>
              <a:rPr lang="it-IT" sz="1400" dirty="0">
                <a:latin typeface="medium-content-sans-serif-font"/>
              </a:rPr>
              <a:t> </a:t>
            </a:r>
            <a:r>
              <a:rPr lang="it-IT" sz="1400" dirty="0" err="1">
                <a:latin typeface="medium-content-sans-serif-font"/>
              </a:rPr>
              <a:t>course</a:t>
            </a:r>
            <a:r>
              <a:rPr lang="it-IT" sz="1400" dirty="0">
                <a:latin typeface="medium-content-sans-serif-font"/>
              </a:rPr>
              <a:t> on </a:t>
            </a:r>
            <a:r>
              <a:rPr lang="it-IT" sz="1400" dirty="0" err="1">
                <a:latin typeface="medium-content-sans-serif-font"/>
              </a:rPr>
              <a:t>Coursera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889317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75B1C2-7810-4FAC-8675-725B91C4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374A4B-DE59-48C5-AF11-324210A28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it-IT" noProof="1"/>
              <a:t>Confusion matrix shows how many true/false positives and true/false negatives</a:t>
            </a:r>
          </a:p>
          <a:p>
            <a:pPr marL="514350" indent="-514350"/>
            <a:endParaRPr lang="it-IT" noProof="1"/>
          </a:p>
          <a:p>
            <a:pPr marL="514350" indent="-514350"/>
            <a:endParaRPr lang="it-IT" noProof="1"/>
          </a:p>
        </p:txBody>
      </p:sp>
      <p:pic>
        <p:nvPicPr>
          <p:cNvPr id="1026" name="Picture 2" descr="Risultati immagini per matrice di confusione">
            <a:extLst>
              <a:ext uri="{FF2B5EF4-FFF2-40B4-BE49-F238E27FC236}">
                <a16:creationId xmlns:a16="http://schemas.microsoft.com/office/drawing/2014/main" id="{5E39173C-B6B2-4F8D-B8C2-53E0A450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4128742"/>
            <a:ext cx="4584033" cy="15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B75087E-32D7-634F-BAED-824AE32F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49" y="3700719"/>
            <a:ext cx="6145548" cy="24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2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875B1C2-7810-4FAC-8675-725B91C4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3780B35-170D-CE45-83CB-4960751F9D70}"/>
                  </a:ext>
                </a:extLst>
              </p:cNvPr>
              <p:cNvSpPr txBox="1"/>
              <p:nvPr/>
            </p:nvSpPr>
            <p:spPr>
              <a:xfrm>
                <a:off x="960438" y="2916936"/>
                <a:ext cx="4500737" cy="326440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514350" indent="-514350">
                  <a:lnSpc>
                    <a:spcPct val="101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pc="50" noProof="1">
                    <a:solidFill>
                      <a:schemeClr val="bg1"/>
                    </a:solidFill>
                  </a:rPr>
                  <a:t>Accuracy</a:t>
                </a:r>
              </a:p>
              <a:p>
                <a:pPr lvl="1">
                  <a:lnSpc>
                    <a:spcPct val="101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pc="50" noProof="1">
                  <a:solidFill>
                    <a:schemeClr val="bg1"/>
                  </a:solidFill>
                </a:endParaRPr>
              </a:p>
              <a:p>
                <a:pPr marL="514350" indent="-514350">
                  <a:lnSpc>
                    <a:spcPct val="101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pc="50" noProof="1">
                    <a:solidFill>
                      <a:schemeClr val="bg1"/>
                    </a:solidFill>
                  </a:rPr>
                  <a:t>Precision and Recall</a:t>
                </a:r>
              </a:p>
              <a:p>
                <a:pPr marL="514350" indent="-514350">
                  <a:lnSpc>
                    <a:spcPct val="101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pc="50" noProof="1">
                    <a:solidFill>
                      <a:schemeClr val="bg1"/>
                    </a:solidFill>
                  </a:rPr>
                  <a:t>F1 Score o F-score, weighted sum of Precision and Recall</a:t>
                </a:r>
              </a:p>
              <a:p>
                <a:pPr lvl="1">
                  <a:lnSpc>
                    <a:spcPct val="101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pc="50" noProof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2×</m:t>
                      </m:r>
                      <m:f>
                        <m:fPr>
                          <m:ctrlPr>
                            <a:rPr lang="en-US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b="0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it-IT" b="0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pc="50" noProof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pc="50" noProof="1">
                  <a:solidFill>
                    <a:schemeClr val="bg1"/>
                  </a:solidFill>
                </a:endParaRPr>
              </a:p>
              <a:p>
                <a:pPr marL="514350" indent="-514350">
                  <a:lnSpc>
                    <a:spcPct val="101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pc="50" noProof="1">
                    <a:solidFill>
                      <a:schemeClr val="bg1"/>
                    </a:solidFill>
                  </a:rPr>
                  <a:t>K of Cohen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3780B35-170D-CE45-83CB-4960751F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38" y="2916936"/>
                <a:ext cx="4500737" cy="3264408"/>
              </a:xfrm>
              <a:prstGeom prst="rect">
                <a:avLst/>
              </a:prstGeom>
              <a:blipFill>
                <a:blip r:embed="rId2"/>
                <a:stretch>
                  <a:fillRect l="-843" t="-1163" r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BE7EC1E-9E1B-4446-93D2-03E86C05D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4959" y="639232"/>
            <a:ext cx="3068744" cy="557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5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75188"/>
            <a:ext cx="10267950" cy="846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Autonomous vehicles</a:t>
            </a:r>
          </a:p>
        </p:txBody>
      </p:sp>
      <p:pic>
        <p:nvPicPr>
          <p:cNvPr id="19460" name="Picture 4" descr="Image for post">
            <a:extLst>
              <a:ext uri="{FF2B5EF4-FFF2-40B4-BE49-F238E27FC236}">
                <a16:creationId xmlns:a16="http://schemas.microsoft.com/office/drawing/2014/main" id="{B8EF091C-5A23-EE4E-BFD6-F2C2ED3CC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0"/>
            <a:ext cx="10537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70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Genetic approach to </a:t>
            </a:r>
            <a:r>
              <a:rPr lang="en-US" dirty="0" err="1"/>
              <a:t>ek</a:t>
            </a:r>
            <a:r>
              <a:rPr lang="en-US" dirty="0"/>
              <a:t>: why?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308B34D-CADC-6843-B462-E2F6362B7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cannot use gradient descent: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data?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train?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values for hyper-parameters?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Where? In which scenarios?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50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cap="all" spc="120" baseline="0">
                <a:latin typeface="+mj-lt"/>
                <a:ea typeface="+mj-ea"/>
                <a:cs typeface="+mj-cs"/>
              </a:rPr>
              <a:t>HOW to do that?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EA3EC149-2EA7-064D-BD10-C88280DB1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258102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Combination of AI techniques: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dirty="0"/>
              <a:t>Neural networks to compute the right action to take based on the given scenario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dirty="0"/>
              <a:t>Genetic Algorithm to find an (almost) optimal configuration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862792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approach to </a:t>
            </a:r>
            <a:r>
              <a:rPr lang="en-US" dirty="0" err="1"/>
              <a:t>ek</a:t>
            </a:r>
            <a:endParaRPr lang="en-US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7AEAE46-B1EB-634E-BB97-F5FD998B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76" y="2508250"/>
            <a:ext cx="9601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97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654BDA8-EE5D-4DC8-BA6E-A93D6501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8" y="736600"/>
            <a:ext cx="7534652" cy="53847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4" y="1482634"/>
            <a:ext cx="5928018" cy="30467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Simulation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C0E2440-77F9-AD4C-8549-C1943075B54D}"/>
              </a:ext>
            </a:extLst>
          </p:cNvPr>
          <p:cNvSpPr txBox="1"/>
          <p:nvPr/>
        </p:nvSpPr>
        <p:spPr>
          <a:xfrm>
            <a:off x="5300814" y="4686300"/>
            <a:ext cx="5928018" cy="105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sz="3300" spc="50">
                <a:solidFill>
                  <a:schemeClr val="bg1"/>
                </a:solidFill>
              </a:rPr>
              <a:t>An individual in the simulation corresponds to an AV</a:t>
            </a:r>
          </a:p>
        </p:txBody>
      </p:sp>
      <p:pic>
        <p:nvPicPr>
          <p:cNvPr id="23556" name="Picture 4" descr="figure1">
            <a:extLst>
              <a:ext uri="{FF2B5EF4-FFF2-40B4-BE49-F238E27FC236}">
                <a16:creationId xmlns:a16="http://schemas.microsoft.com/office/drawing/2014/main" id="{0705EB70-CF13-BD46-9D31-D10CA01D6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0" t="6195" r="42086" b="48079"/>
          <a:stretch/>
        </p:blipFill>
        <p:spPr bwMode="auto">
          <a:xfrm>
            <a:off x="947090" y="736600"/>
            <a:ext cx="2922001" cy="538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764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population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C0E2440-77F9-AD4C-8549-C1943075B54D}"/>
              </a:ext>
            </a:extLst>
          </p:cNvPr>
          <p:cNvSpPr txBox="1"/>
          <p:nvPr/>
        </p:nvSpPr>
        <p:spPr>
          <a:xfrm>
            <a:off x="7349911" y="2569282"/>
            <a:ext cx="42760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represent an AV using a NN. The 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Analyzes the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Outputs the level of the knob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The knob value is used to take an action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69521F2-C49C-A14B-97CE-A7142F5C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758" y="3224223"/>
            <a:ext cx="2410051" cy="1644774"/>
          </a:xfrm>
          <a:prstGeom prst="rect">
            <a:avLst/>
          </a:prstGeom>
        </p:spPr>
      </p:pic>
      <p:pic>
        <p:nvPicPr>
          <p:cNvPr id="6" name="Picture 4" descr="figure1">
            <a:extLst>
              <a:ext uri="{FF2B5EF4-FFF2-40B4-BE49-F238E27FC236}">
                <a16:creationId xmlns:a16="http://schemas.microsoft.com/office/drawing/2014/main" id="{E6C5B3F1-924F-4048-B937-FE52A1BBE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0" t="6195" r="42086" b="48079"/>
          <a:stretch/>
        </p:blipFill>
        <p:spPr bwMode="auto">
          <a:xfrm>
            <a:off x="1919547" y="2869041"/>
            <a:ext cx="1288109" cy="237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391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population</a:t>
            </a:r>
          </a:p>
        </p:txBody>
      </p:sp>
      <p:pic>
        <p:nvPicPr>
          <p:cNvPr id="23554" name="Picture 2" descr="figure1">
            <a:extLst>
              <a:ext uri="{FF2B5EF4-FFF2-40B4-BE49-F238E27FC236}">
                <a16:creationId xmlns:a16="http://schemas.microsoft.com/office/drawing/2014/main" id="{400331CC-771E-EF41-8E3B-631B435328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84"/>
          <a:stretch/>
        </p:blipFill>
        <p:spPr bwMode="auto">
          <a:xfrm>
            <a:off x="4255134" y="3290400"/>
            <a:ext cx="447495" cy="12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figure1">
            <a:extLst>
              <a:ext uri="{FF2B5EF4-FFF2-40B4-BE49-F238E27FC236}">
                <a16:creationId xmlns:a16="http://schemas.microsoft.com/office/drawing/2014/main" id="{0705EB70-CF13-BD46-9D31-D10CA01D6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1" r="38840"/>
          <a:stretch/>
        </p:blipFill>
        <p:spPr bwMode="auto">
          <a:xfrm>
            <a:off x="5138058" y="3267074"/>
            <a:ext cx="660534" cy="12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figure1">
            <a:extLst>
              <a:ext uri="{FF2B5EF4-FFF2-40B4-BE49-F238E27FC236}">
                <a16:creationId xmlns:a16="http://schemas.microsoft.com/office/drawing/2014/main" id="{180FF82D-2D12-A44C-96D2-258C5038D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3"/>
          <a:stretch/>
        </p:blipFill>
        <p:spPr bwMode="auto">
          <a:xfrm>
            <a:off x="1395412" y="3267074"/>
            <a:ext cx="622886" cy="12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ure1">
            <a:extLst>
              <a:ext uri="{FF2B5EF4-FFF2-40B4-BE49-F238E27FC236}">
                <a16:creationId xmlns:a16="http://schemas.microsoft.com/office/drawing/2014/main" id="{93D97FC4-CFCC-F940-9EB1-4CE2A5893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84"/>
          <a:stretch/>
        </p:blipFill>
        <p:spPr bwMode="auto">
          <a:xfrm>
            <a:off x="2602212" y="4538874"/>
            <a:ext cx="447495" cy="12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igure1">
            <a:extLst>
              <a:ext uri="{FF2B5EF4-FFF2-40B4-BE49-F238E27FC236}">
                <a16:creationId xmlns:a16="http://schemas.microsoft.com/office/drawing/2014/main" id="{287A2B7F-7012-604E-81A3-BAA4AACB7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1" r="38840"/>
          <a:stretch/>
        </p:blipFill>
        <p:spPr bwMode="auto">
          <a:xfrm>
            <a:off x="3364190" y="5166974"/>
            <a:ext cx="660534" cy="12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igure1">
            <a:extLst>
              <a:ext uri="{FF2B5EF4-FFF2-40B4-BE49-F238E27FC236}">
                <a16:creationId xmlns:a16="http://schemas.microsoft.com/office/drawing/2014/main" id="{D43F33EE-4DE2-CB4A-AFDD-735EFB103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3"/>
          <a:stretch/>
        </p:blipFill>
        <p:spPr bwMode="auto">
          <a:xfrm>
            <a:off x="2364524" y="3177994"/>
            <a:ext cx="622886" cy="12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ure1">
            <a:extLst>
              <a:ext uri="{FF2B5EF4-FFF2-40B4-BE49-F238E27FC236}">
                <a16:creationId xmlns:a16="http://schemas.microsoft.com/office/drawing/2014/main" id="{8AB2A2B9-0C9D-7842-A273-1D622AF87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84"/>
          <a:stretch/>
        </p:blipFill>
        <p:spPr bwMode="auto">
          <a:xfrm>
            <a:off x="3470709" y="3600106"/>
            <a:ext cx="447495" cy="12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igure1">
            <a:extLst>
              <a:ext uri="{FF2B5EF4-FFF2-40B4-BE49-F238E27FC236}">
                <a16:creationId xmlns:a16="http://schemas.microsoft.com/office/drawing/2014/main" id="{6496F51E-A9E3-6445-AA61-2538FB01C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1" r="38840"/>
          <a:stretch/>
        </p:blipFill>
        <p:spPr bwMode="auto">
          <a:xfrm>
            <a:off x="4491562" y="4717032"/>
            <a:ext cx="660534" cy="12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igure1">
            <a:extLst>
              <a:ext uri="{FF2B5EF4-FFF2-40B4-BE49-F238E27FC236}">
                <a16:creationId xmlns:a16="http://schemas.microsoft.com/office/drawing/2014/main" id="{1F93DE5D-326F-614A-B9BF-55F84C81C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3"/>
          <a:stretch/>
        </p:blipFill>
        <p:spPr bwMode="auto">
          <a:xfrm>
            <a:off x="1395412" y="5166975"/>
            <a:ext cx="622886" cy="12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7888077-B20A-994A-AF13-E1661BCE30C1}"/>
              </a:ext>
            </a:extLst>
          </p:cNvPr>
          <p:cNvSpPr/>
          <p:nvPr/>
        </p:nvSpPr>
        <p:spPr>
          <a:xfrm>
            <a:off x="1120401" y="2739715"/>
            <a:ext cx="4787655" cy="3980399"/>
          </a:xfrm>
          <a:prstGeom prst="rect">
            <a:avLst/>
          </a:prstGeom>
          <a:solidFill>
            <a:srgbClr val="FFC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Population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C79346E1-B9A1-A84C-BDE2-262F5E66879E}"/>
              </a:ext>
            </a:extLst>
          </p:cNvPr>
          <p:cNvSpPr/>
          <p:nvPr/>
        </p:nvSpPr>
        <p:spPr>
          <a:xfrm>
            <a:off x="5021943" y="2946400"/>
            <a:ext cx="886113" cy="19099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7 12">
            <a:extLst>
              <a:ext uri="{FF2B5EF4-FFF2-40B4-BE49-F238E27FC236}">
                <a16:creationId xmlns:a16="http://schemas.microsoft.com/office/drawing/2014/main" id="{E2DD313E-8A9A-1A47-9D9C-A61B20820DEC}"/>
              </a:ext>
            </a:extLst>
          </p:cNvPr>
          <p:cNvCxnSpPr>
            <a:stCxn id="5" idx="7"/>
          </p:cNvCxnSpPr>
          <p:nvPr/>
        </p:nvCxnSpPr>
        <p:spPr>
          <a:xfrm rot="5400000" flipH="1" flipV="1">
            <a:off x="6337760" y="2213949"/>
            <a:ext cx="452678" cy="1571623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C0E2440-77F9-AD4C-8549-C1943075B54D}"/>
              </a:ext>
            </a:extLst>
          </p:cNvPr>
          <p:cNvSpPr txBox="1"/>
          <p:nvPr/>
        </p:nvSpPr>
        <p:spPr>
          <a:xfrm>
            <a:off x="7349911" y="2569282"/>
            <a:ext cx="4276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Any scenario has: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Altruism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Prob. of harming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pedestrians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Prob. of harming pedestrians</a:t>
            </a:r>
          </a:p>
        </p:txBody>
      </p:sp>
    </p:spTree>
    <p:extLst>
      <p:ext uri="{BB962C8B-B14F-4D97-AF65-F5344CB8AC3E}">
        <p14:creationId xmlns:p14="http://schemas.microsoft.com/office/powerpoint/2010/main" val="1302388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B13005B-83A9-3341-98C1-5313C5DC7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The notation: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𝑛𝑃𝑒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it-IT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: number of pedestrians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𝑛𝑃𝑎𝑠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: number of passengers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: intrinsic level of altruism for passengers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: intrinsic level of selfishness for passengers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𝑝𝑟𝑜𝑑𝑃𝑒</m:t>
                    </m:r>
                    <m:sSub>
                      <m:sSubPr>
                        <m:ctrlPr>
                          <a:rPr lang="it-IT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: probability of injuring pedestrians when the AV goes straight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𝑝𝑟𝑜𝑑𝑃𝑎𝑠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: probability of injuring passengers when the AV swerves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B13005B-83A9-3341-98C1-5313C5DC7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99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3005B-83A9-3341-98C1-5313C5DC7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action is taken based on the assessment computed by the NN. The idea is pondering which action minimize harm with respect to relative importance of lives: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42CE20-4C5A-4048-8EC5-0F8B9F9E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473" y="3973421"/>
            <a:ext cx="8585200" cy="1079500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CC9B4ACF-A5F4-8F49-819B-D7C8109522F7}"/>
              </a:ext>
            </a:extLst>
          </p:cNvPr>
          <p:cNvSpPr/>
          <p:nvPr/>
        </p:nvSpPr>
        <p:spPr>
          <a:xfrm>
            <a:off x="2995350" y="3930231"/>
            <a:ext cx="420914" cy="649515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ttore 7 18">
            <a:extLst>
              <a:ext uri="{FF2B5EF4-FFF2-40B4-BE49-F238E27FC236}">
                <a16:creationId xmlns:a16="http://schemas.microsoft.com/office/drawing/2014/main" id="{93E0D3BD-5445-9340-BFF1-D2DAFCB09511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10800000" flipV="1">
            <a:off x="1359390" y="4254989"/>
            <a:ext cx="1635961" cy="550638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26AB553-191C-0042-A7E5-17CEB6A1C952}"/>
              </a:ext>
            </a:extLst>
          </p:cNvPr>
          <p:cNvSpPr txBox="1"/>
          <p:nvPr/>
        </p:nvSpPr>
        <p:spPr>
          <a:xfrm>
            <a:off x="505629" y="4805627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Go </a:t>
            </a:r>
            <a:r>
              <a:rPr lang="it-IT" sz="2400" dirty="0" err="1"/>
              <a:t>straight</a:t>
            </a:r>
            <a:r>
              <a:rPr lang="it-IT" sz="2400" dirty="0"/>
              <a:t> </a:t>
            </a:r>
            <a:endParaRPr lang="en-US" sz="2400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6025C75C-050C-204C-A481-15525E247B98}"/>
              </a:ext>
            </a:extLst>
          </p:cNvPr>
          <p:cNvSpPr/>
          <p:nvPr/>
        </p:nvSpPr>
        <p:spPr>
          <a:xfrm>
            <a:off x="2799406" y="4541717"/>
            <a:ext cx="616858" cy="412260"/>
          </a:xfrm>
          <a:prstGeom prst="ellipse">
            <a:avLst/>
          </a:prstGeom>
          <a:solidFill>
            <a:srgbClr val="92D050">
              <a:alpha val="3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ttore 7 23">
            <a:extLst>
              <a:ext uri="{FF2B5EF4-FFF2-40B4-BE49-F238E27FC236}">
                <a16:creationId xmlns:a16="http://schemas.microsoft.com/office/drawing/2014/main" id="{6F0B18C7-2955-274A-A8C1-C1BD08AF8E8B}"/>
              </a:ext>
            </a:extLst>
          </p:cNvPr>
          <p:cNvCxnSpPr>
            <a:cxnSpLocks/>
            <a:stCxn id="23" idx="6"/>
            <a:endCxn id="25" idx="0"/>
          </p:cNvCxnSpPr>
          <p:nvPr/>
        </p:nvCxnSpPr>
        <p:spPr>
          <a:xfrm>
            <a:off x="3416264" y="4747847"/>
            <a:ext cx="2271615" cy="726836"/>
          </a:xfrm>
          <a:prstGeom prst="curvedConnector2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562A9FF-E55B-D14B-A4D8-F31DF8ED7FA9}"/>
              </a:ext>
            </a:extLst>
          </p:cNvPr>
          <p:cNvSpPr txBox="1"/>
          <p:nvPr/>
        </p:nvSpPr>
        <p:spPr>
          <a:xfrm>
            <a:off x="4433305" y="5474683"/>
            <a:ext cx="250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/>
              <a:t>Swerve</a:t>
            </a:r>
            <a:r>
              <a:rPr lang="it-IT" sz="2400" dirty="0"/>
              <a:t> </a:t>
            </a:r>
            <a:r>
              <a:rPr lang="it-IT" sz="2400" dirty="0" err="1"/>
              <a:t>otherwise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734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20" grpId="0"/>
      <p:bldP spid="23" grpId="0" animBg="1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3005B-83A9-3341-98C1-5313C5DC7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is evaluated using the following fitness function:</a:t>
            </a:r>
          </a:p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425A612-2441-A745-8414-6A62FEE3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423" y="3275693"/>
            <a:ext cx="4927153" cy="860878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BE2E13C1-F6E9-BD41-962A-F705F1EEEE86}"/>
              </a:ext>
            </a:extLst>
          </p:cNvPr>
          <p:cNvSpPr/>
          <p:nvPr/>
        </p:nvSpPr>
        <p:spPr>
          <a:xfrm>
            <a:off x="5036455" y="3275693"/>
            <a:ext cx="1233715" cy="860878"/>
          </a:xfrm>
          <a:prstGeom prst="ellipse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639D23E-5822-0F4E-8724-E4A7BDB75F9E}"/>
              </a:ext>
            </a:extLst>
          </p:cNvPr>
          <p:cNvSpPr/>
          <p:nvPr/>
        </p:nvSpPr>
        <p:spPr>
          <a:xfrm>
            <a:off x="6516911" y="3275693"/>
            <a:ext cx="2006378" cy="860878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ttore 7 8">
            <a:extLst>
              <a:ext uri="{FF2B5EF4-FFF2-40B4-BE49-F238E27FC236}">
                <a16:creationId xmlns:a16="http://schemas.microsoft.com/office/drawing/2014/main" id="{912B547C-92F8-8D4B-AF2D-C33E8CC67CD6}"/>
              </a:ext>
            </a:extLst>
          </p:cNvPr>
          <p:cNvCxnSpPr>
            <a:cxnSpLocks/>
            <a:stCxn id="5" idx="3"/>
            <a:endCxn id="43" idx="0"/>
          </p:cNvCxnSpPr>
          <p:nvPr/>
        </p:nvCxnSpPr>
        <p:spPr>
          <a:xfrm rot="16200000" flipH="1">
            <a:off x="4937646" y="4289979"/>
            <a:ext cx="1062850" cy="503887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7 11">
            <a:extLst>
              <a:ext uri="{FF2B5EF4-FFF2-40B4-BE49-F238E27FC236}">
                <a16:creationId xmlns:a16="http://schemas.microsoft.com/office/drawing/2014/main" id="{F40DF668-610C-384F-B93E-8F1ED052F631}"/>
              </a:ext>
            </a:extLst>
          </p:cNvPr>
          <p:cNvCxnSpPr>
            <a:cxnSpLocks/>
            <a:stCxn id="7" idx="6"/>
            <a:endCxn id="29" idx="0"/>
          </p:cNvCxnSpPr>
          <p:nvPr/>
        </p:nvCxnSpPr>
        <p:spPr>
          <a:xfrm>
            <a:off x="8523289" y="3706132"/>
            <a:ext cx="1320615" cy="453164"/>
          </a:xfrm>
          <a:prstGeom prst="curvedConnector2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>
            <a:extLst>
              <a:ext uri="{FF2B5EF4-FFF2-40B4-BE49-F238E27FC236}">
                <a16:creationId xmlns:a16="http://schemas.microsoft.com/office/drawing/2014/main" id="{EC425388-C446-5E45-AA40-D16D95FFF1BD}"/>
              </a:ext>
            </a:extLst>
          </p:cNvPr>
          <p:cNvSpPr/>
          <p:nvPr/>
        </p:nvSpPr>
        <p:spPr>
          <a:xfrm>
            <a:off x="3593074" y="3275693"/>
            <a:ext cx="1233715" cy="860878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ttore 7 15">
            <a:extLst>
              <a:ext uri="{FF2B5EF4-FFF2-40B4-BE49-F238E27FC236}">
                <a16:creationId xmlns:a16="http://schemas.microsoft.com/office/drawing/2014/main" id="{DD77AA2F-67EF-F748-94B7-1DD2B6A17BE6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10800000" flipV="1">
            <a:off x="2624820" y="3706131"/>
            <a:ext cx="968255" cy="109949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71761673-FA35-E947-BC78-9DB30092D885}"/>
                  </a:ext>
                </a:extLst>
              </p:cNvPr>
              <p:cNvSpPr txBox="1"/>
              <p:nvPr/>
            </p:nvSpPr>
            <p:spPr>
              <a:xfrm>
                <a:off x="1724829" y="4805627"/>
                <a:ext cx="17999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Fitness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71761673-FA35-E947-BC78-9DB30092D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829" y="4805627"/>
                <a:ext cx="1799980" cy="461665"/>
              </a:xfrm>
              <a:prstGeom prst="rect">
                <a:avLst/>
              </a:prstGeom>
              <a:blipFill>
                <a:blip r:embed="rId3"/>
                <a:stretch>
                  <a:fillRect l="-489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D2113FF-AFEB-8D40-80CA-DD1959A80A0E}"/>
              </a:ext>
            </a:extLst>
          </p:cNvPr>
          <p:cNvSpPr txBox="1"/>
          <p:nvPr/>
        </p:nvSpPr>
        <p:spPr>
          <a:xfrm>
            <a:off x="8044819" y="4159296"/>
            <a:ext cx="35981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social </a:t>
            </a:r>
            <a:r>
              <a:rPr lang="it-IT" sz="2000" dirty="0" err="1"/>
              <a:t>evaluation</a:t>
            </a:r>
            <a:r>
              <a:rPr lang="it-IT" sz="2000" dirty="0"/>
              <a:t> of the </a:t>
            </a:r>
            <a:r>
              <a:rPr lang="it-IT" sz="2000" dirty="0" err="1"/>
              <a:t>individual</a:t>
            </a:r>
            <a:r>
              <a:rPr lang="it-IT" sz="2000" dirty="0"/>
              <a:t> </a:t>
            </a:r>
            <a:r>
              <a:rPr lang="it-IT" sz="2000" dirty="0" err="1"/>
              <a:t>behaviour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Reward</a:t>
            </a:r>
            <a:r>
              <a:rPr lang="it-IT" sz="2000" dirty="0"/>
              <a:t>/</a:t>
            </a:r>
            <a:r>
              <a:rPr lang="it-IT" sz="2000" dirty="0" err="1"/>
              <a:t>punishment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on </a:t>
            </a:r>
            <a:r>
              <a:rPr lang="it-IT" sz="2000" dirty="0" err="1"/>
              <a:t>action</a:t>
            </a:r>
            <a:r>
              <a:rPr lang="it-IT" sz="2000" dirty="0"/>
              <a:t> </a:t>
            </a:r>
            <a:r>
              <a:rPr lang="it-IT" sz="2000" dirty="0" err="1"/>
              <a:t>taken</a:t>
            </a:r>
            <a:r>
              <a:rPr lang="it-IT" sz="2000" dirty="0"/>
              <a:t> by the </a:t>
            </a:r>
            <a:r>
              <a:rPr lang="it-IT" sz="2000" dirty="0" err="1"/>
              <a:t>average</a:t>
            </a:r>
            <a:r>
              <a:rPr lang="it-IT" sz="2000" dirty="0"/>
              <a:t> </a:t>
            </a:r>
            <a:r>
              <a:rPr lang="it-IT" sz="2000" dirty="0" err="1"/>
              <a:t>individual</a:t>
            </a:r>
            <a:endParaRPr lang="it-IT" sz="2000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3238DE2-B0DF-C640-A60D-278E114F8BB1}"/>
              </a:ext>
            </a:extLst>
          </p:cNvPr>
          <p:cNvSpPr txBox="1"/>
          <p:nvPr/>
        </p:nvSpPr>
        <p:spPr>
          <a:xfrm>
            <a:off x="3921930" y="5073348"/>
            <a:ext cx="3598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Difference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the utility of the </a:t>
            </a:r>
            <a:r>
              <a:rPr lang="it-IT" sz="2000" dirty="0" err="1"/>
              <a:t>choice</a:t>
            </a:r>
            <a:r>
              <a:rPr lang="it-IT" sz="2000" dirty="0"/>
              <a:t> made and the </a:t>
            </a:r>
            <a:r>
              <a:rPr lang="it-IT" sz="2000" dirty="0" err="1"/>
              <a:t>expected</a:t>
            </a:r>
            <a:r>
              <a:rPr lang="it-IT" sz="2000" dirty="0"/>
              <a:t> utility of the alternative </a:t>
            </a:r>
            <a:r>
              <a:rPr lang="it-IT" sz="2000" dirty="0" err="1"/>
              <a:t>choice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2215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5" grpId="0" animBg="1"/>
      <p:bldP spid="26" grpId="0"/>
      <p:bldP spid="29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evaluation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800FF67-2D21-2248-B661-77AFC294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826" y="2587752"/>
            <a:ext cx="7353300" cy="546100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4C68915E-9242-E147-9041-98C520552286}"/>
              </a:ext>
            </a:extLst>
          </p:cNvPr>
          <p:cNvSpPr/>
          <p:nvPr/>
        </p:nvSpPr>
        <p:spPr>
          <a:xfrm>
            <a:off x="6903242" y="2372309"/>
            <a:ext cx="1233715" cy="860878"/>
          </a:xfrm>
          <a:prstGeom prst="ellipse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ttore 7 19">
            <a:extLst>
              <a:ext uri="{FF2B5EF4-FFF2-40B4-BE49-F238E27FC236}">
                <a16:creationId xmlns:a16="http://schemas.microsoft.com/office/drawing/2014/main" id="{46CA0C9F-E9CE-D74E-BA4D-0506616524D5}"/>
              </a:ext>
            </a:extLst>
          </p:cNvPr>
          <p:cNvCxnSpPr>
            <a:cxnSpLocks/>
            <a:stCxn id="19" idx="3"/>
            <a:endCxn id="21" idx="0"/>
          </p:cNvCxnSpPr>
          <p:nvPr/>
        </p:nvCxnSpPr>
        <p:spPr>
          <a:xfrm rot="5400000">
            <a:off x="5348483" y="2260446"/>
            <a:ext cx="888764" cy="2582100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704FC01-0D77-DB41-8F82-66483A8495A0}"/>
              </a:ext>
            </a:extLst>
          </p:cNvPr>
          <p:cNvSpPr txBox="1"/>
          <p:nvPr/>
        </p:nvSpPr>
        <p:spPr>
          <a:xfrm>
            <a:off x="2702730" y="3995878"/>
            <a:ext cx="3598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Utility for the </a:t>
            </a:r>
            <a:r>
              <a:rPr lang="it-IT" sz="2000" dirty="0" err="1"/>
              <a:t>taken</a:t>
            </a:r>
            <a:r>
              <a:rPr lang="it-IT" sz="2000" dirty="0"/>
              <a:t> </a:t>
            </a:r>
            <a:r>
              <a:rPr lang="it-IT" sz="2000" dirty="0" err="1"/>
              <a:t>action</a:t>
            </a:r>
            <a:endParaRPr lang="it-IT" sz="2000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64121F67-601F-1B4E-8411-D90E77BC940F}"/>
              </a:ext>
            </a:extLst>
          </p:cNvPr>
          <p:cNvSpPr/>
          <p:nvPr/>
        </p:nvSpPr>
        <p:spPr>
          <a:xfrm>
            <a:off x="8537411" y="2431683"/>
            <a:ext cx="1233715" cy="860878"/>
          </a:xfrm>
          <a:prstGeom prst="ellipse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ttore 7 24">
            <a:extLst>
              <a:ext uri="{FF2B5EF4-FFF2-40B4-BE49-F238E27FC236}">
                <a16:creationId xmlns:a16="http://schemas.microsoft.com/office/drawing/2014/main" id="{D09D741D-AC90-624B-9C98-BD342D82805E}"/>
              </a:ext>
            </a:extLst>
          </p:cNvPr>
          <p:cNvCxnSpPr>
            <a:cxnSpLocks/>
            <a:stCxn id="24" idx="3"/>
            <a:endCxn id="27" idx="0"/>
          </p:cNvCxnSpPr>
          <p:nvPr/>
        </p:nvCxnSpPr>
        <p:spPr>
          <a:xfrm rot="5400000">
            <a:off x="7909488" y="3794412"/>
            <a:ext cx="1436521" cy="180673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1116083-47C4-7C46-8996-99A6DF620244}"/>
              </a:ext>
            </a:extLst>
          </p:cNvPr>
          <p:cNvSpPr txBox="1"/>
          <p:nvPr/>
        </p:nvSpPr>
        <p:spPr>
          <a:xfrm>
            <a:off x="6738326" y="4603009"/>
            <a:ext cx="359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Expected</a:t>
            </a:r>
            <a:r>
              <a:rPr lang="it-IT" sz="2000" dirty="0"/>
              <a:t> utility for the alternative </a:t>
            </a:r>
            <a:r>
              <a:rPr lang="it-IT" sz="2000" dirty="0" err="1"/>
              <a:t>choice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82640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4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20" name="Picture 17419">
            <a:extLst>
              <a:ext uri="{FF2B5EF4-FFF2-40B4-BE49-F238E27FC236}">
                <a16:creationId xmlns:a16="http://schemas.microsoft.com/office/drawing/2014/main" id="{D63DDEA3-D305-43DD-932D-8B9012D59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7" r="-1" b="694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023" y="990599"/>
            <a:ext cx="4857751" cy="15639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100"/>
              <a:t>Autonomous vehicles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4C4B314E-2E43-2041-8203-B6655556F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200" dirty="0"/>
              <a:t>The amount of data to process increase with the level of automation</a:t>
            </a:r>
            <a:endParaRPr lang="en-US" sz="1900" dirty="0"/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4.4 GB/s Data Logging for full Autonomous Driving</a:t>
            </a:r>
          </a:p>
        </p:txBody>
      </p:sp>
    </p:spTree>
    <p:extLst>
      <p:ext uri="{BB962C8B-B14F-4D97-AF65-F5344CB8AC3E}">
        <p14:creationId xmlns:p14="http://schemas.microsoft.com/office/powerpoint/2010/main" val="2866744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449CAF43-84CC-4046-9CFA-A8F1B6A85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Depending on the taken action, the utility is computed based on the response of the scenario: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800" b="0" i="0" dirty="0" smtClean="0">
                            <a:latin typeface="Cambria Math" panose="02040503050406030204" pitchFamily="18" charset="0"/>
                          </a:rPr>
                          <m:t>dead</m:t>
                        </m:r>
                      </m:e>
                      <m:sub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0 if people survived, 1 otherwise.</a:t>
                </a:r>
              </a:p>
            </p:txBody>
          </p:sp>
        </mc:Choice>
        <mc:Fallback xmlns="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449CAF43-84CC-4046-9CFA-A8F1B6A85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8" t="-2120" r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78E7E5F3-F944-7C4D-945A-018A771C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26" y="3429000"/>
            <a:ext cx="9232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03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evaluation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8E7E5F3-F944-7C4D-945A-018A771C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26" y="2587752"/>
            <a:ext cx="9232900" cy="1028700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AFDF6B7C-1A3C-164A-BB83-94D48B38BB15}"/>
              </a:ext>
            </a:extLst>
          </p:cNvPr>
          <p:cNvSpPr/>
          <p:nvPr/>
        </p:nvSpPr>
        <p:spPr>
          <a:xfrm>
            <a:off x="2702472" y="2459991"/>
            <a:ext cx="1233715" cy="860878"/>
          </a:xfrm>
          <a:prstGeom prst="ellipse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ttore 7 5">
            <a:extLst>
              <a:ext uri="{FF2B5EF4-FFF2-40B4-BE49-F238E27FC236}">
                <a16:creationId xmlns:a16="http://schemas.microsoft.com/office/drawing/2014/main" id="{CEA41187-2ED5-3240-84F0-90635D27662F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 rot="5400000">
            <a:off x="2226299" y="3727702"/>
            <a:ext cx="1189752" cy="123940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97BA584-6C5D-C940-A3A5-9ECDCA4F9E8A}"/>
              </a:ext>
            </a:extLst>
          </p:cNvPr>
          <p:cNvSpPr txBox="1"/>
          <p:nvPr/>
        </p:nvSpPr>
        <p:spPr>
          <a:xfrm>
            <a:off x="960120" y="4384548"/>
            <a:ext cx="3598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Selfish</a:t>
            </a:r>
            <a:r>
              <a:rPr lang="it-IT" dirty="0"/>
              <a:t> utility </a:t>
            </a:r>
            <a:r>
              <a:rPr lang="it-IT" dirty="0" err="1"/>
              <a:t>preserving</a:t>
            </a:r>
            <a:r>
              <a:rPr lang="it-IT" dirty="0"/>
              <a:t> </a:t>
            </a:r>
            <a:r>
              <a:rPr lang="it-IT" dirty="0" err="1"/>
              <a:t>passengers</a:t>
            </a:r>
            <a:endParaRPr lang="it-IT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03CBD79-DA1E-C849-AB0A-A921DDF82213}"/>
              </a:ext>
            </a:extLst>
          </p:cNvPr>
          <p:cNvSpPr/>
          <p:nvPr/>
        </p:nvSpPr>
        <p:spPr>
          <a:xfrm>
            <a:off x="4183341" y="2481654"/>
            <a:ext cx="2613694" cy="713142"/>
          </a:xfrm>
          <a:prstGeom prst="ellipse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ttore 7 10">
            <a:extLst>
              <a:ext uri="{FF2B5EF4-FFF2-40B4-BE49-F238E27FC236}">
                <a16:creationId xmlns:a16="http://schemas.microsoft.com/office/drawing/2014/main" id="{EB251F1B-8ED0-EA49-B453-856242C4E87F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 rot="5400000">
            <a:off x="4189414" y="4003332"/>
            <a:ext cx="2109311" cy="492238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098250-C64C-9041-A86E-A71A346FDE7A}"/>
              </a:ext>
            </a:extLst>
          </p:cNvPr>
          <p:cNvSpPr txBox="1"/>
          <p:nvPr/>
        </p:nvSpPr>
        <p:spPr>
          <a:xfrm>
            <a:off x="3198865" y="5304107"/>
            <a:ext cx="3598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Altruistic</a:t>
            </a:r>
            <a:r>
              <a:rPr lang="it-IT" dirty="0"/>
              <a:t> utility </a:t>
            </a:r>
            <a:r>
              <a:rPr lang="it-IT" dirty="0" err="1"/>
              <a:t>obtained</a:t>
            </a:r>
            <a:r>
              <a:rPr lang="it-IT" dirty="0"/>
              <a:t> by </a:t>
            </a:r>
            <a:r>
              <a:rPr lang="it-IT" dirty="0" err="1"/>
              <a:t>preserving</a:t>
            </a:r>
            <a:r>
              <a:rPr lang="it-IT" dirty="0"/>
              <a:t> </a:t>
            </a:r>
            <a:r>
              <a:rPr lang="it-IT" dirty="0" err="1"/>
              <a:t>pedestrians</a:t>
            </a:r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7E776171-905A-1945-A8AC-5B19EBF97E86}"/>
              </a:ext>
            </a:extLst>
          </p:cNvPr>
          <p:cNvSpPr/>
          <p:nvPr/>
        </p:nvSpPr>
        <p:spPr>
          <a:xfrm>
            <a:off x="7044189" y="2576698"/>
            <a:ext cx="2613694" cy="713142"/>
          </a:xfrm>
          <a:prstGeom prst="ellipse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ttore 7 16">
            <a:extLst>
              <a:ext uri="{FF2B5EF4-FFF2-40B4-BE49-F238E27FC236}">
                <a16:creationId xmlns:a16="http://schemas.microsoft.com/office/drawing/2014/main" id="{C0E09B43-6988-0E49-AEC4-2E28FCB82A6B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 rot="16200000" flipH="1">
            <a:off x="7754471" y="3886404"/>
            <a:ext cx="1875768" cy="682639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8CE8233-BA6D-0742-AA66-30DF46500EBC}"/>
              </a:ext>
            </a:extLst>
          </p:cNvPr>
          <p:cNvSpPr txBox="1"/>
          <p:nvPr/>
        </p:nvSpPr>
        <p:spPr>
          <a:xfrm>
            <a:off x="7234590" y="5165608"/>
            <a:ext cx="359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Total </a:t>
            </a:r>
            <a:r>
              <a:rPr lang="it-IT" dirty="0" err="1"/>
              <a:t>legal</a:t>
            </a:r>
            <a:r>
              <a:rPr lang="it-IT" dirty="0"/>
              <a:t> </a:t>
            </a:r>
            <a:r>
              <a:rPr lang="it-IT" dirty="0" err="1"/>
              <a:t>sanction</a:t>
            </a:r>
            <a:r>
              <a:rPr lang="it-IT" dirty="0"/>
              <a:t> (</a:t>
            </a:r>
            <a:r>
              <a:rPr lang="it-IT" dirty="0" err="1"/>
              <a:t>compensation</a:t>
            </a:r>
            <a:r>
              <a:rPr lang="it-IT" dirty="0"/>
              <a:t>) due for </a:t>
            </a:r>
            <a:r>
              <a:rPr lang="it-IT" dirty="0" err="1"/>
              <a:t>causing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death</a:t>
            </a:r>
            <a:r>
              <a:rPr lang="it-IT" dirty="0"/>
              <a:t> of a </a:t>
            </a:r>
            <a:r>
              <a:rPr lang="it-IT" dirty="0" err="1"/>
              <a:t>pedestrian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099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2" grpId="0"/>
      <p:bldP spid="16" grpId="0" animBg="1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evaluation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FB83BBA-D8EC-4E43-8D63-A885D9D94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second component is computed based on the alternative action: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that single components are weighted using the likelihood of harming pedestrian/passengers in this case.</a:t>
            </a:r>
          </a:p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833405-93F9-474F-85F6-CC63403CB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26" y="3127248"/>
            <a:ext cx="73279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9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evaluation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49CAF43-84CC-4046-9CFA-A8F1B6A85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The </a:t>
            </a:r>
            <a:r>
              <a:rPr lang="it-IT" dirty="0" err="1"/>
              <a:t>reward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dirty="0" err="1"/>
              <a:t>AV’s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</a:t>
            </a:r>
            <a:r>
              <a:rPr lang="it-IT" dirty="0" err="1"/>
              <a:t>differs</a:t>
            </a:r>
            <a:r>
              <a:rPr lang="it-IT" dirty="0"/>
              <a:t> from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of the community: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go </a:t>
            </a:r>
            <a:r>
              <a:rPr lang="it-IT" dirty="0" err="1"/>
              <a:t>straight</a:t>
            </a:r>
            <a:r>
              <a:rPr lang="it-IT" dirty="0"/>
              <a:t> and the AV </a:t>
            </a:r>
            <a:r>
              <a:rPr lang="it-IT" dirty="0" err="1"/>
              <a:t>turns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rewarded</a:t>
            </a:r>
            <a:r>
              <a:rPr lang="it-IT" dirty="0"/>
              <a:t> (</a:t>
            </a:r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an </a:t>
            </a:r>
            <a:r>
              <a:rPr lang="it-IT" dirty="0" err="1"/>
              <a:t>action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meritorious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minimizes</a:t>
            </a:r>
            <a:r>
              <a:rPr lang="it-IT" dirty="0"/>
              <a:t> the </a:t>
            </a:r>
            <a:r>
              <a:rPr lang="it-IT" dirty="0" err="1"/>
              <a:t>risk</a:t>
            </a:r>
            <a:r>
              <a:rPr lang="it-IT" dirty="0"/>
              <a:t> of </a:t>
            </a:r>
            <a:r>
              <a:rPr lang="it-IT" dirty="0" err="1"/>
              <a:t>losses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On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hand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turn and the AV </a:t>
            </a:r>
            <a:r>
              <a:rPr lang="it-IT" dirty="0" err="1"/>
              <a:t>goes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punished</a:t>
            </a:r>
            <a:r>
              <a:rPr lang="it-IT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66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evaluation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49CAF43-84CC-4046-9CFA-A8F1B6A85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The </a:t>
            </a:r>
            <a:r>
              <a:rPr lang="it-IT" dirty="0" err="1"/>
              <a:t>reward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dirty="0" err="1"/>
              <a:t>AV’s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</a:t>
            </a:r>
            <a:r>
              <a:rPr lang="it-IT" dirty="0" err="1"/>
              <a:t>differs</a:t>
            </a:r>
            <a:r>
              <a:rPr lang="it-IT" dirty="0"/>
              <a:t> from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of the community:</a:t>
            </a: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247CF2C-6C63-4A48-8AA9-E47946B7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59" y="3809419"/>
            <a:ext cx="7237034" cy="11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71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selection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49CAF43-84CC-4046-9CFA-A8F1B6A8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952434"/>
          </a:xfrm>
        </p:spPr>
        <p:txBody>
          <a:bodyPr>
            <a:normAutofit/>
          </a:bodyPr>
          <a:lstStyle/>
          <a:p>
            <a:r>
              <a:rPr lang="en-US" dirty="0"/>
              <a:t>Tournament selection: individuals are randomly </a:t>
            </a:r>
          </a:p>
          <a:p>
            <a:r>
              <a:rPr lang="en-US" dirty="0"/>
              <a:t>paired. For each couple, the individual with the </a:t>
            </a:r>
          </a:p>
          <a:p>
            <a:r>
              <a:rPr lang="en-US" dirty="0"/>
              <a:t>highest fitness is selected for reproduction.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sz="1100" dirty="0"/>
              <a:t>Icons made by </a:t>
            </a:r>
            <a:r>
              <a:rPr lang="en-US" sz="1100" dirty="0">
                <a:hlinkClick r:id="rId2"/>
              </a:rPr>
              <a:t>Freepik</a:t>
            </a:r>
            <a:r>
              <a:rPr lang="en-US" sz="1100" dirty="0"/>
              <a:t> from </a:t>
            </a:r>
            <a:r>
              <a:rPr lang="en-US" sz="1100" dirty="0">
                <a:hlinkClick r:id="rId3"/>
              </a:rPr>
              <a:t>https://www.flaticon.com/</a:t>
            </a:r>
            <a:endParaRPr lang="en-US" sz="11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9FF0FD-1C1E-AD44-9AD4-8FDA5C769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817" y="3422631"/>
            <a:ext cx="1873730" cy="187373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C3C3418-1606-3A46-BACC-546D25703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321" y="4359496"/>
            <a:ext cx="1029350" cy="10293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EE11915-2086-8E4D-923C-D261A6121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7671" y="4384548"/>
            <a:ext cx="1029349" cy="102934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F47EA4-A7D7-314E-BDA9-4F52450AA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996" y="2423084"/>
            <a:ext cx="1029350" cy="10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44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crossover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49CAF43-84CC-4046-9CFA-A8F1B6A8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486" y="2606613"/>
            <a:ext cx="4802980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Mimicking the combination of genes that takes part in reproduction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Chromosomes are represented by the weights of NN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New chromosome by choosing at random one weight from one parent or the other.</a:t>
            </a:r>
          </a:p>
          <a:p>
            <a:endParaRPr lang="en-US" sz="2000" dirty="0"/>
          </a:p>
          <a:p>
            <a:pPr algn="r"/>
            <a:r>
              <a:rPr lang="en-US" sz="900" dirty="0"/>
              <a:t>Icons made by </a:t>
            </a:r>
            <a:r>
              <a:rPr lang="en-US" sz="900" dirty="0">
                <a:hlinkClick r:id="rId2"/>
              </a:rPr>
              <a:t>Freepik</a:t>
            </a:r>
            <a:r>
              <a:rPr lang="en-US" sz="900" dirty="0"/>
              <a:t> from </a:t>
            </a:r>
            <a:r>
              <a:rPr lang="en-US" sz="900" dirty="0">
                <a:hlinkClick r:id="rId3"/>
              </a:rPr>
              <a:t>https://www.flaticon.com/</a:t>
            </a:r>
            <a:endParaRPr lang="en-US" sz="9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DB8FE6B-6E30-BB49-8AA6-DA8FA8D5B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20" y="2606613"/>
            <a:ext cx="2410675" cy="16452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C14BD60-3044-E344-B98C-A1C0451DE5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67719" y="4536570"/>
            <a:ext cx="2410051" cy="164477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84E5667-0C8D-874E-93F8-4AFF311D8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11" y="3561948"/>
            <a:ext cx="2410675" cy="16452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9520C98-8FD1-1A4C-B00A-A182F91C0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052" y="3603938"/>
            <a:ext cx="1295749" cy="1295749"/>
          </a:xfrm>
          <a:prstGeom prst="rect">
            <a:avLst/>
          </a:prstGeom>
        </p:spPr>
      </p:pic>
      <p:sp>
        <p:nvSpPr>
          <p:cNvPr id="13" name="Oval 4">
            <a:extLst>
              <a:ext uri="{FF2B5EF4-FFF2-40B4-BE49-F238E27FC236}">
                <a16:creationId xmlns:a16="http://schemas.microsoft.com/office/drawing/2014/main" id="{B7F18638-7045-9242-8EF1-278118649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055" y="4251812"/>
            <a:ext cx="187220" cy="1828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 dirty="0"/>
          </a:p>
        </p:txBody>
      </p:sp>
      <p:sp>
        <p:nvSpPr>
          <p:cNvPr id="15" name="Oval 4">
            <a:extLst>
              <a:ext uri="{FF2B5EF4-FFF2-40B4-BE49-F238E27FC236}">
                <a16:creationId xmlns:a16="http://schemas.microsoft.com/office/drawing/2014/main" id="{05F5369F-76A0-E947-A190-39D135287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229" y="4266426"/>
            <a:ext cx="187220" cy="1828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 dirty="0"/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4B2362CA-DB31-044B-8A83-8EC54D4D4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355" y="4529472"/>
            <a:ext cx="187220" cy="1828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 dirty="0"/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9AD7B5AC-B490-DB4F-B8D7-E7907B562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443" y="4982496"/>
            <a:ext cx="187220" cy="1828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 dirty="0"/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204DCE53-F952-B343-9E8E-7DEE7B112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391" y="5445958"/>
            <a:ext cx="187220" cy="1828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 dirty="0"/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2C966057-FF83-7F46-96D6-E46E1F16E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6917" y="5921946"/>
            <a:ext cx="187220" cy="1828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 dirty="0"/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D2BDA51E-06FD-B945-B8C4-4B5839C30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1901" y="4491894"/>
            <a:ext cx="187220" cy="1828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 dirty="0"/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1ACDE6EC-3A38-D948-801B-FF3CCA5E7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63" y="4957444"/>
            <a:ext cx="187220" cy="1828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 dirty="0"/>
          </a:p>
        </p:txBody>
      </p:sp>
    </p:spTree>
    <p:extLst>
      <p:ext uri="{BB962C8B-B14F-4D97-AF65-F5344CB8AC3E}">
        <p14:creationId xmlns:p14="http://schemas.microsoft.com/office/powerpoint/2010/main" val="3793797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01211-DDDC-394E-A4CD-857A1B07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mutation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49CAF43-84CC-4046-9CFA-A8F1B6A8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486" y="2606613"/>
            <a:ext cx="4802980" cy="359359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child’s</a:t>
            </a:r>
            <a:r>
              <a:rPr lang="it-IT" dirty="0"/>
              <a:t> </a:t>
            </a:r>
            <a:r>
              <a:rPr lang="it-IT" dirty="0" err="1"/>
              <a:t>chromosomes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Alters</a:t>
            </a:r>
            <a:r>
              <a:rPr lang="it-IT" dirty="0"/>
              <a:t>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genes</a:t>
            </a:r>
            <a:r>
              <a:rPr lang="it-IT" dirty="0"/>
              <a:t> with some </a:t>
            </a:r>
            <a:r>
              <a:rPr lang="it-IT" dirty="0" err="1"/>
              <a:t>probability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premature </a:t>
            </a:r>
            <a:r>
              <a:rPr lang="it-IT" dirty="0" err="1"/>
              <a:t>convergence</a:t>
            </a:r>
            <a:endParaRPr lang="it-IT" sz="1800" dirty="0"/>
          </a:p>
          <a:p>
            <a:endParaRPr lang="en-US" sz="2000" dirty="0"/>
          </a:p>
          <a:p>
            <a:pPr algn="r"/>
            <a:r>
              <a:rPr lang="en-US" sz="900" dirty="0"/>
              <a:t>Icons made by </a:t>
            </a:r>
            <a:r>
              <a:rPr lang="en-US" sz="900" dirty="0">
                <a:hlinkClick r:id="rId2"/>
              </a:rPr>
              <a:t>Freepik</a:t>
            </a:r>
            <a:r>
              <a:rPr lang="en-US" sz="900" dirty="0"/>
              <a:t> from </a:t>
            </a:r>
            <a:r>
              <a:rPr lang="en-US" sz="900" dirty="0">
                <a:hlinkClick r:id="rId3"/>
              </a:rPr>
              <a:t>https://www.flaticon.com/</a:t>
            </a:r>
            <a:endParaRPr lang="en-US" sz="9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4E5667-0C8D-874E-93F8-4AFF311D814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73896" y="2758209"/>
            <a:ext cx="4805138" cy="327933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B354F1C-8CBC-D248-92B7-99C2181D5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454" y="2601391"/>
            <a:ext cx="495126" cy="495126"/>
          </a:xfrm>
          <a:prstGeom prst="rect">
            <a:avLst/>
          </a:prstGeom>
        </p:spPr>
      </p:pic>
      <p:sp>
        <p:nvSpPr>
          <p:cNvPr id="14" name="Oval 4">
            <a:extLst>
              <a:ext uri="{FF2B5EF4-FFF2-40B4-BE49-F238E27FC236}">
                <a16:creationId xmlns:a16="http://schemas.microsoft.com/office/drawing/2014/main" id="{3CFD604F-1609-A148-8309-B2F9D0B16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864" y="2758209"/>
            <a:ext cx="329005" cy="338308"/>
          </a:xfrm>
          <a:prstGeom prst="ellipse">
            <a:avLst/>
          </a:prstGeom>
          <a:solidFill>
            <a:srgbClr val="00206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E5F8985-1F8E-6F4D-94B2-5143B201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016" y="4432275"/>
            <a:ext cx="495126" cy="495126"/>
          </a:xfrm>
          <a:prstGeom prst="rect">
            <a:avLst/>
          </a:prstGeom>
        </p:spPr>
      </p:pic>
      <p:sp>
        <p:nvSpPr>
          <p:cNvPr id="16" name="Oval 4">
            <a:extLst>
              <a:ext uri="{FF2B5EF4-FFF2-40B4-BE49-F238E27FC236}">
                <a16:creationId xmlns:a16="http://schemas.microsoft.com/office/drawing/2014/main" id="{36252A2D-5464-0C4F-9173-FA620FCF6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9426" y="4589093"/>
            <a:ext cx="329005" cy="338308"/>
          </a:xfrm>
          <a:prstGeom prst="ellipse">
            <a:avLst/>
          </a:prstGeom>
          <a:solidFill>
            <a:srgbClr val="00206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992C61F-493E-6C49-9F40-23CC70EF5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026" y="3229779"/>
            <a:ext cx="495126" cy="495126"/>
          </a:xfrm>
          <a:prstGeom prst="rect">
            <a:avLst/>
          </a:prstGeom>
        </p:spPr>
      </p:pic>
      <p:sp>
        <p:nvSpPr>
          <p:cNvPr id="18" name="Oval 4">
            <a:extLst>
              <a:ext uri="{FF2B5EF4-FFF2-40B4-BE49-F238E27FC236}">
                <a16:creationId xmlns:a16="http://schemas.microsoft.com/office/drawing/2014/main" id="{32D53B31-F656-8641-A369-7FB992FA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436" y="3411649"/>
            <a:ext cx="329005" cy="338308"/>
          </a:xfrm>
          <a:prstGeom prst="ellipse">
            <a:avLst/>
          </a:prstGeom>
          <a:solidFill>
            <a:srgbClr val="00206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1633" dirty="0"/>
          </a:p>
        </p:txBody>
      </p:sp>
    </p:spTree>
    <p:extLst>
      <p:ext uri="{BB962C8B-B14F-4D97-AF65-F5344CB8AC3E}">
        <p14:creationId xmlns:p14="http://schemas.microsoft.com/office/powerpoint/2010/main" val="3557488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088D9D-736A-214C-ACCA-64C66C7AC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C07C73D-B90E-224B-86A9-CB9500956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0120" y="2599327"/>
                <a:ext cx="10268712" cy="3593592"/>
              </a:xfrm>
            </p:spPr>
            <p:txBody>
              <a:bodyPr>
                <a:normAutofit fontScale="77500" lnSpcReduction="2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b="1" dirty="0"/>
                  <a:t>Experiment 1: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𝑟𝑒𝑤𝑎𝑟𝑑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err="1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it-IT" dirty="0"/>
                  <a:t>and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𝑐𝑃𝑒𝑑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it-IT" dirty="0"/>
                  <a:t>. The </a:t>
                </a:r>
                <a:r>
                  <a:rPr lang="it-IT" dirty="0" err="1"/>
                  <a:t>aim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to test a </a:t>
                </a:r>
                <a:r>
                  <a:rPr lang="it-IT" dirty="0" err="1"/>
                  <a:t>simple</a:t>
                </a:r>
                <a:r>
                  <a:rPr lang="it-IT" dirty="0"/>
                  <a:t>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fitness </a:t>
                </a:r>
                <a:r>
                  <a:rPr lang="it-IT" dirty="0" err="1"/>
                  <a:t>function</a:t>
                </a:r>
                <a:r>
                  <a:rPr lang="it-IT" dirty="0"/>
                  <a:t> </a:t>
                </a:r>
                <a:r>
                  <a:rPr lang="it-IT" dirty="0" err="1"/>
                  <a:t>does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take </a:t>
                </a:r>
                <a:r>
                  <a:rPr lang="it-IT" dirty="0" err="1"/>
                  <a:t>into</a:t>
                </a:r>
                <a:r>
                  <a:rPr lang="it-IT" dirty="0"/>
                  <a:t> account </a:t>
                </a:r>
                <a:r>
                  <a:rPr lang="it-IT" dirty="0" err="1"/>
                  <a:t>any</a:t>
                </a:r>
                <a:r>
                  <a:rPr lang="it-IT" dirty="0"/>
                  <a:t> </a:t>
                </a:r>
                <a:r>
                  <a:rPr lang="it-IT" dirty="0" err="1"/>
                  <a:t>penalties</a:t>
                </a:r>
                <a:r>
                  <a:rPr lang="it-IT" dirty="0"/>
                  <a:t> from </a:t>
                </a:r>
                <a:r>
                  <a:rPr lang="it-IT" dirty="0" err="1"/>
                  <a:t>legal</a:t>
                </a:r>
                <a:r>
                  <a:rPr lang="it-IT" dirty="0"/>
                  <a:t> </a:t>
                </a:r>
                <a:r>
                  <a:rPr lang="it-IT" dirty="0" err="1"/>
                  <a:t>norms</a:t>
                </a:r>
                <a:r>
                  <a:rPr lang="it-IT" dirty="0"/>
                  <a:t> or </a:t>
                </a:r>
                <a:r>
                  <a:rPr lang="it-IT" dirty="0" err="1"/>
                  <a:t>any</a:t>
                </a:r>
                <a:r>
                  <a:rPr lang="it-IT" dirty="0"/>
                  <a:t> </a:t>
                </a:r>
                <a:r>
                  <a:rPr lang="it-IT" dirty="0" err="1"/>
                  <a:t>reward</a:t>
                </a:r>
                <a:r>
                  <a:rPr lang="it-IT" dirty="0"/>
                  <a:t>/stigma </a:t>
                </a:r>
                <a:r>
                  <a:rPr lang="it-IT" dirty="0" err="1"/>
                  <a:t>deriving</a:t>
                </a:r>
                <a:r>
                  <a:rPr lang="it-IT" dirty="0"/>
                  <a:t> from social </a:t>
                </a:r>
                <a:r>
                  <a:rPr lang="it-IT" dirty="0" err="1"/>
                  <a:t>norms</a:t>
                </a:r>
                <a:r>
                  <a:rPr lang="it-IT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b="1" dirty="0"/>
                  <a:t>Experiment 2: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𝑟𝑒𝑤𝑎𝑟𝑑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err="1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it-IT" dirty="0"/>
                  <a:t>and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𝑐𝑃𝑒𝑑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it-IT" dirty="0"/>
                  <a:t>. The </a:t>
                </a:r>
                <a:r>
                  <a:rPr lang="it-IT" dirty="0" err="1"/>
                  <a:t>aim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to </a:t>
                </a:r>
                <a:r>
                  <a:rPr lang="it-IT" dirty="0" err="1"/>
                  <a:t>check</a:t>
                </a:r>
                <a:r>
                  <a:rPr lang="it-IT" dirty="0"/>
                  <a:t> </a:t>
                </a:r>
                <a:r>
                  <a:rPr lang="it-IT" dirty="0" err="1"/>
                  <a:t>whether</a:t>
                </a:r>
                <a:r>
                  <a:rPr lang="it-IT" dirty="0"/>
                  <a:t> </a:t>
                </a:r>
                <a:r>
                  <a:rPr lang="it-IT" dirty="0" err="1"/>
                  <a:t>legal</a:t>
                </a:r>
                <a:r>
                  <a:rPr lang="it-IT" dirty="0"/>
                  <a:t> </a:t>
                </a:r>
                <a:r>
                  <a:rPr lang="it-IT" dirty="0" err="1"/>
                  <a:t>norms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influence</a:t>
                </a:r>
                <a:r>
                  <a:rPr lang="it-IT" dirty="0"/>
                  <a:t> the </a:t>
                </a:r>
                <a:r>
                  <a:rPr lang="it-IT" dirty="0" err="1"/>
                  <a:t>system’s</a:t>
                </a:r>
                <a:r>
                  <a:rPr lang="it-IT" dirty="0"/>
                  <a:t> performance.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b="1" dirty="0"/>
                  <a:t>Experiment 3:</a:t>
                </a:r>
                <a:r>
                  <a:rPr lang="it-IT" dirty="0"/>
                  <a:t> the </a:t>
                </a:r>
                <a:r>
                  <a:rPr lang="it-IT" dirty="0" err="1"/>
                  <a:t>reward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25;0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25}</m:t>
                    </m:r>
                  </m:oMath>
                </a14:m>
                <a:r>
                  <a:rPr lang="it-IT" dirty="0"/>
                  <a:t>  and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𝑐𝑃𝑒𝑑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it-IT" dirty="0"/>
                  <a:t>. The </a:t>
                </a:r>
                <a:r>
                  <a:rPr lang="it-IT" dirty="0" err="1"/>
                  <a:t>aim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 </a:t>
                </a:r>
                <a:r>
                  <a:rPr lang="it-IT" dirty="0" err="1"/>
                  <a:t>whether</a:t>
                </a:r>
                <a:r>
                  <a:rPr lang="it-IT" dirty="0"/>
                  <a:t> social </a:t>
                </a:r>
                <a:r>
                  <a:rPr lang="it-IT" dirty="0" err="1"/>
                  <a:t>norms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influence</a:t>
                </a:r>
                <a:r>
                  <a:rPr lang="it-IT" dirty="0"/>
                  <a:t> the </a:t>
                </a:r>
                <a:r>
                  <a:rPr lang="it-IT" dirty="0" err="1"/>
                  <a:t>system’s</a:t>
                </a:r>
                <a:r>
                  <a:rPr lang="it-IT" dirty="0"/>
                  <a:t> performance.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b="1" dirty="0"/>
                  <a:t>Experiment 4:</a:t>
                </a:r>
                <a:r>
                  <a:rPr lang="it-IT" dirty="0"/>
                  <a:t> the </a:t>
                </a:r>
                <a:r>
                  <a:rPr lang="it-IT" dirty="0" err="1"/>
                  <a:t>reward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{−0.25;0.25}</m:t>
                    </m:r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𝑐𝑃𝑒𝑑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it-IT" dirty="0"/>
                  <a:t>. The </a:t>
                </a:r>
                <a:r>
                  <a:rPr lang="it-IT" dirty="0" err="1"/>
                  <a:t>aim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to </a:t>
                </a:r>
                <a:r>
                  <a:rPr lang="it-IT" dirty="0" err="1"/>
                  <a:t>check</a:t>
                </a:r>
                <a:r>
                  <a:rPr lang="it-IT" dirty="0"/>
                  <a:t> </a:t>
                </a:r>
                <a:r>
                  <a:rPr lang="it-IT" dirty="0" err="1"/>
                  <a:t>whether</a:t>
                </a:r>
                <a:r>
                  <a:rPr lang="it-IT" dirty="0"/>
                  <a:t> and to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extent</a:t>
                </a:r>
                <a:r>
                  <a:rPr lang="it-IT" dirty="0"/>
                  <a:t> the </a:t>
                </a:r>
                <a:r>
                  <a:rPr lang="it-IT" dirty="0" err="1"/>
                  <a:t>combination</a:t>
                </a:r>
                <a:r>
                  <a:rPr lang="it-IT" dirty="0"/>
                  <a:t> of </a:t>
                </a:r>
                <a:r>
                  <a:rPr lang="it-IT" dirty="0" err="1"/>
                  <a:t>legal</a:t>
                </a:r>
                <a:r>
                  <a:rPr lang="it-IT" dirty="0"/>
                  <a:t> and social </a:t>
                </a:r>
                <a:r>
                  <a:rPr lang="it-IT" dirty="0" err="1"/>
                  <a:t>norms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influence</a:t>
                </a:r>
                <a:r>
                  <a:rPr lang="it-IT" dirty="0"/>
                  <a:t> the </a:t>
                </a:r>
                <a:r>
                  <a:rPr lang="it-IT" dirty="0" err="1"/>
                  <a:t>system’s</a:t>
                </a:r>
                <a:r>
                  <a:rPr lang="it-IT" dirty="0"/>
                  <a:t> performance.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C07C73D-B90E-224B-86A9-CB9500956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0120" y="2599327"/>
                <a:ext cx="10268712" cy="3593592"/>
              </a:xfrm>
              <a:blipFill>
                <a:blip r:embed="rId2"/>
                <a:stretch>
                  <a:fillRect l="-494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088D9D-736A-214C-ACCA-64C66C7AC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07C73D-B90E-224B-86A9-CB950095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99327"/>
            <a:ext cx="10268712" cy="3593592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The </a:t>
            </a:r>
            <a:r>
              <a:rPr lang="it-IT" dirty="0" err="1"/>
              <a:t>prediction</a:t>
            </a:r>
            <a:r>
              <a:rPr lang="it-IT" dirty="0"/>
              <a:t> task can be </a:t>
            </a:r>
            <a:r>
              <a:rPr lang="it-IT" dirty="0" err="1"/>
              <a:t>seen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task in </a:t>
            </a:r>
            <a:r>
              <a:rPr lang="it-IT" dirty="0" err="1"/>
              <a:t>which</a:t>
            </a:r>
            <a:r>
              <a:rPr lang="it-IT" dirty="0"/>
              <a:t> the AV </a:t>
            </a:r>
            <a:r>
              <a:rPr lang="it-IT" dirty="0" err="1"/>
              <a:t>learns</a:t>
            </a:r>
            <a:r>
              <a:rPr lang="it-IT" dirty="0"/>
              <a:t> to take the </a:t>
            </a:r>
            <a:r>
              <a:rPr lang="it-IT" dirty="0" err="1"/>
              <a:t>action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maximizes</a:t>
            </a:r>
            <a:r>
              <a:rPr lang="it-IT" dirty="0"/>
              <a:t> the payoff. In </a:t>
            </a:r>
            <a:r>
              <a:rPr lang="it-IT" dirty="0" err="1"/>
              <a:t>particular</a:t>
            </a:r>
            <a:r>
              <a:rPr lang="it-IT" dirty="0"/>
              <a:t>, </a:t>
            </a: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fitness </a:t>
            </a:r>
            <a:r>
              <a:rPr lang="it-IT" dirty="0" err="1"/>
              <a:t>function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classify</a:t>
            </a:r>
            <a:r>
              <a:rPr lang="it-IT" dirty="0"/>
              <a:t> </a:t>
            </a:r>
            <a:r>
              <a:rPr lang="it-IT" dirty="0" err="1"/>
              <a:t>samples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Real Positive: the </a:t>
            </a:r>
            <a:r>
              <a:rPr lang="it-IT" dirty="0" err="1"/>
              <a:t>preferable</a:t>
            </a:r>
            <a:r>
              <a:rPr lang="it-IT" dirty="0"/>
              <a:t> </a:t>
            </a:r>
            <a:r>
              <a:rPr lang="it-IT" dirty="0" err="1"/>
              <a:t>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turn;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Real Negative: the </a:t>
            </a:r>
            <a:r>
              <a:rPr lang="it-IT" dirty="0" err="1"/>
              <a:t>preferable</a:t>
            </a:r>
            <a:r>
              <a:rPr lang="it-IT" dirty="0"/>
              <a:t> </a:t>
            </a:r>
            <a:r>
              <a:rPr lang="it-IT" dirty="0" err="1"/>
              <a:t>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go </a:t>
            </a:r>
            <a:r>
              <a:rPr lang="it-IT" dirty="0" err="1"/>
              <a:t>straight</a:t>
            </a:r>
            <a:r>
              <a:rPr lang="it-IT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Predicted</a:t>
            </a:r>
            <a:r>
              <a:rPr lang="it-IT" dirty="0"/>
              <a:t> Positive: the </a:t>
            </a:r>
            <a:r>
              <a:rPr lang="it-IT" dirty="0" err="1"/>
              <a:t>neural</a:t>
            </a:r>
            <a:r>
              <a:rPr lang="it-IT" dirty="0"/>
              <a:t> network </a:t>
            </a:r>
            <a:r>
              <a:rPr lang="it-IT" dirty="0" err="1"/>
              <a:t>predicts</a:t>
            </a:r>
            <a:r>
              <a:rPr lang="it-IT" dirty="0"/>
              <a:t> a </a:t>
            </a:r>
            <a:r>
              <a:rPr lang="it-IT" dirty="0" err="1"/>
              <a:t>knob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makes</a:t>
            </a:r>
            <a:r>
              <a:rPr lang="it-IT" dirty="0"/>
              <a:t> the AV  turn;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Predicted</a:t>
            </a:r>
            <a:r>
              <a:rPr lang="it-IT" dirty="0"/>
              <a:t> Negative: the </a:t>
            </a:r>
            <a:r>
              <a:rPr lang="it-IT" dirty="0" err="1"/>
              <a:t>neural</a:t>
            </a:r>
            <a:r>
              <a:rPr lang="it-IT" dirty="0"/>
              <a:t> network </a:t>
            </a:r>
            <a:r>
              <a:rPr lang="it-IT" dirty="0" err="1"/>
              <a:t>predicts</a:t>
            </a:r>
            <a:r>
              <a:rPr lang="it-IT" dirty="0"/>
              <a:t> a </a:t>
            </a:r>
            <a:r>
              <a:rPr lang="it-IT" dirty="0" err="1"/>
              <a:t>knob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makes</a:t>
            </a:r>
            <a:r>
              <a:rPr lang="it-IT" dirty="0"/>
              <a:t> the AV  go </a:t>
            </a:r>
            <a:r>
              <a:rPr lang="it-IT" dirty="0" err="1"/>
              <a:t>straight</a:t>
            </a:r>
            <a:r>
              <a:rPr lang="it-IT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98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75188"/>
            <a:ext cx="10267950" cy="846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Autonomous vehicles</a:t>
            </a:r>
          </a:p>
        </p:txBody>
      </p:sp>
      <p:pic>
        <p:nvPicPr>
          <p:cNvPr id="22532" name="Picture 4" descr="Autonomous and ADAS test cars produce over 11 TB of data per day - Tuxera">
            <a:extLst>
              <a:ext uri="{FF2B5EF4-FFF2-40B4-BE49-F238E27FC236}">
                <a16:creationId xmlns:a16="http://schemas.microsoft.com/office/drawing/2014/main" id="{6D112727-E7CA-7041-8EC1-16C3F3062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0"/>
            <a:ext cx="11098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970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088D9D-736A-214C-ACCA-64C66C7AC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07C73D-B90E-224B-86A9-CB950095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99327"/>
            <a:ext cx="10268712" cy="3593592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Three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Accuracy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describes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predictions</a:t>
            </a:r>
            <a:r>
              <a:rPr lang="it-IT" dirty="0"/>
              <a:t> coincide with the </a:t>
            </a:r>
            <a:r>
              <a:rPr lang="it-IT" dirty="0" err="1"/>
              <a:t>preferable</a:t>
            </a:r>
            <a:r>
              <a:rPr lang="it-IT" dirty="0"/>
              <a:t> </a:t>
            </a:r>
            <a:r>
              <a:rPr lang="it-IT" dirty="0" err="1"/>
              <a:t>actions</a:t>
            </a:r>
            <a:r>
              <a:rPr lang="it-IT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Confusion</a:t>
            </a:r>
            <a:r>
              <a:rPr lang="it-IT" dirty="0"/>
              <a:t> Matrix, </a:t>
            </a:r>
            <a:r>
              <a:rPr lang="it-IT" dirty="0" err="1"/>
              <a:t>which</a:t>
            </a:r>
            <a:r>
              <a:rPr lang="it-IT" dirty="0"/>
              <a:t> shows </a:t>
            </a:r>
            <a:r>
              <a:rPr lang="it-IT" dirty="0" err="1"/>
              <a:t>true</a:t>
            </a:r>
            <a:r>
              <a:rPr lang="it-IT" dirty="0"/>
              <a:t> </a:t>
            </a:r>
            <a:r>
              <a:rPr lang="it-IT" dirty="0" err="1"/>
              <a:t>positives</a:t>
            </a:r>
            <a:r>
              <a:rPr lang="it-IT" dirty="0"/>
              <a:t>, </a:t>
            </a:r>
            <a:r>
              <a:rPr lang="it-IT" dirty="0" err="1"/>
              <a:t>true</a:t>
            </a:r>
            <a:r>
              <a:rPr lang="it-IT" dirty="0"/>
              <a:t> </a:t>
            </a:r>
            <a:r>
              <a:rPr lang="it-IT" dirty="0" err="1"/>
              <a:t>negatives</a:t>
            </a:r>
            <a:r>
              <a:rPr lang="it-IT" dirty="0"/>
              <a:t>, false </a:t>
            </a:r>
            <a:r>
              <a:rPr lang="it-IT" dirty="0" err="1"/>
              <a:t>positives</a:t>
            </a:r>
            <a:r>
              <a:rPr lang="it-IT" dirty="0"/>
              <a:t> and false </a:t>
            </a:r>
            <a:r>
              <a:rPr lang="it-IT" dirty="0" err="1"/>
              <a:t>negatives</a:t>
            </a:r>
            <a:r>
              <a:rPr lang="it-IT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victims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describes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casualties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caused</a:t>
            </a:r>
            <a:r>
              <a:rPr lang="it-IT" dirty="0"/>
              <a:t> by an AV,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knob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proposed</a:t>
            </a:r>
            <a:r>
              <a:rPr lang="it-IT" dirty="0"/>
              <a:t> by </a:t>
            </a:r>
            <a:r>
              <a:rPr lang="it-IT" dirty="0" err="1"/>
              <a:t>neural</a:t>
            </a:r>
            <a:r>
              <a:rPr lang="it-IT" dirty="0"/>
              <a:t> networks. In </a:t>
            </a:r>
            <a:r>
              <a:rPr lang="it-IT" dirty="0" err="1"/>
              <a:t>particular</a:t>
            </a:r>
            <a:r>
              <a:rPr lang="it-IT" dirty="0"/>
              <a:t>, the last </a:t>
            </a:r>
            <a:r>
              <a:rPr lang="it-IT" dirty="0" err="1"/>
              <a:t>metric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with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victims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3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AVs</a:t>
            </a:r>
            <a:r>
              <a:rPr lang="it-IT" dirty="0"/>
              <a:t>: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 </a:t>
            </a:r>
            <a:r>
              <a:rPr lang="it-IT" dirty="0" err="1"/>
              <a:t>minimizes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victims</a:t>
            </a:r>
            <a:r>
              <a:rPr lang="it-IT" dirty="0"/>
              <a:t>,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chooses</a:t>
            </a:r>
            <a:r>
              <a:rPr lang="it-IT" dirty="0"/>
              <a:t> the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action</a:t>
            </a:r>
            <a:r>
              <a:rPr lang="it-IT" dirty="0"/>
              <a:t> and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maximizes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victims</a:t>
            </a:r>
            <a:r>
              <a:rPr lang="it-IT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306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088D9D-736A-214C-ACCA-64C66C7AC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DD09721-2576-994E-88F0-A2D4A79173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0831" y="2587625"/>
            <a:ext cx="3594100" cy="3594100"/>
          </a:xfrm>
          <a:prstGeom prst="rect">
            <a:avLst/>
          </a:prstGeo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75D38CDE-FC0F-804A-BCB7-20AD4042D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3894" y="2582863"/>
            <a:ext cx="359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84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088D9D-736A-214C-ACCA-64C66C7AC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F86EA5DC-EA6D-1B4D-9AAC-F05A3E6DA3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0831" y="2587625"/>
            <a:ext cx="3594100" cy="3594100"/>
          </a:xfrm>
        </p:spPr>
      </p:pic>
      <p:pic>
        <p:nvPicPr>
          <p:cNvPr id="20" name="Segnaposto contenuto 19">
            <a:extLst>
              <a:ext uri="{FF2B5EF4-FFF2-40B4-BE49-F238E27FC236}">
                <a16:creationId xmlns:a16="http://schemas.microsoft.com/office/drawing/2014/main" id="{87E957A5-84F2-D444-98B3-D296D00A31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3894" y="2582863"/>
            <a:ext cx="3594100" cy="3594100"/>
          </a:xfrm>
        </p:spPr>
      </p:pic>
    </p:spTree>
    <p:extLst>
      <p:ext uri="{BB962C8B-B14F-4D97-AF65-F5344CB8AC3E}">
        <p14:creationId xmlns:p14="http://schemas.microsoft.com/office/powerpoint/2010/main" val="1690320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088D9D-736A-214C-ACCA-64C66C7AC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>
            <a:normAutofit/>
          </a:bodyPr>
          <a:lstStyle/>
          <a:p>
            <a:r>
              <a:rPr lang="en-US" dirty="0"/>
              <a:t>Empirical evaluation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4224867-28E1-904F-A691-F67881C83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916936"/>
            <a:ext cx="4500737" cy="326440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victims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110C98E-CBBD-2048-A006-4B7610F3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822" y="1576924"/>
            <a:ext cx="4795019" cy="37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872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110C98E-CBBD-2048-A006-4B7610F34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67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65A786E-9028-443F-8713-B9552D9A2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088D9D-736A-214C-ACCA-64C66C7AC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954156"/>
            <a:ext cx="6858000" cy="365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/>
              <a:t>Empirical evaluation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4224867-28E1-904F-A691-F67881C83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4728679"/>
            <a:ext cx="6858000" cy="1097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Number of victims</a:t>
            </a:r>
          </a:p>
        </p:txBody>
      </p:sp>
    </p:spTree>
    <p:extLst>
      <p:ext uri="{BB962C8B-B14F-4D97-AF65-F5344CB8AC3E}">
        <p14:creationId xmlns:p14="http://schemas.microsoft.com/office/powerpoint/2010/main" val="2933646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60F85D-B11E-D840-B66A-6ECE6836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conclusion/discussion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7E6520-0C0B-D94C-8730-A3411311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importance</a:t>
            </a:r>
            <a:r>
              <a:rPr lang="it-IT" dirty="0"/>
              <a:t> to </a:t>
            </a:r>
            <a:r>
              <a:rPr lang="it-IT" dirty="0" err="1"/>
              <a:t>give</a:t>
            </a:r>
            <a:r>
              <a:rPr lang="it-IT" dirty="0"/>
              <a:t> to the </a:t>
            </a:r>
            <a:r>
              <a:rPr lang="it-IT" dirty="0" err="1"/>
              <a:t>safety</a:t>
            </a:r>
            <a:r>
              <a:rPr lang="it-IT" dirty="0"/>
              <a:t> of </a:t>
            </a:r>
            <a:r>
              <a:rPr lang="it-IT" dirty="0" err="1"/>
              <a:t>passengers</a:t>
            </a:r>
            <a:r>
              <a:rPr lang="it-IT" dirty="0"/>
              <a:t> relative to the </a:t>
            </a:r>
            <a:r>
              <a:rPr lang="it-IT" dirty="0" err="1"/>
              <a:t>safety</a:t>
            </a:r>
            <a:r>
              <a:rPr lang="it-IT" dirty="0"/>
              <a:t> of </a:t>
            </a:r>
            <a:r>
              <a:rPr lang="it-IT" dirty="0" err="1"/>
              <a:t>pedestrians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assessment</a:t>
            </a:r>
            <a:r>
              <a:rPr lang="it-IT" dirty="0"/>
              <a:t> of the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AV’s</a:t>
            </a:r>
            <a:r>
              <a:rPr lang="it-IT" dirty="0"/>
              <a:t> </a:t>
            </a:r>
            <a:r>
              <a:rPr lang="it-IT" dirty="0" err="1"/>
              <a:t>choices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dependant</a:t>
            </a:r>
            <a:r>
              <a:rPr lang="it-IT" dirty="0"/>
              <a:t> on </a:t>
            </a:r>
            <a:r>
              <a:rPr lang="it-IT" dirty="0" err="1"/>
              <a:t>considering</a:t>
            </a:r>
            <a:r>
              <a:rPr lang="it-IT" dirty="0"/>
              <a:t> the </a:t>
            </a:r>
            <a:r>
              <a:rPr lang="it-IT" dirty="0" err="1"/>
              <a:t>passengers</a:t>
            </a:r>
            <a:r>
              <a:rPr lang="it-IT" dirty="0"/>
              <a:t>’ moral </a:t>
            </a:r>
            <a:r>
              <a:rPr lang="it-IT" dirty="0" err="1"/>
              <a:t>attitude</a:t>
            </a:r>
            <a:r>
              <a:rPr lang="it-IT" dirty="0"/>
              <a:t> (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preferences</a:t>
            </a:r>
            <a:r>
              <a:rPr lang="it-IT" dirty="0"/>
              <a:t>)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legal</a:t>
            </a:r>
            <a:r>
              <a:rPr lang="it-IT" dirty="0"/>
              <a:t> </a:t>
            </a:r>
            <a:r>
              <a:rPr lang="it-IT" dirty="0" err="1"/>
              <a:t>sanctions</a:t>
            </a:r>
            <a:r>
              <a:rPr lang="it-IT" dirty="0"/>
              <a:t> and social </a:t>
            </a:r>
            <a:r>
              <a:rPr lang="it-IT" dirty="0" err="1"/>
              <a:t>norms</a:t>
            </a:r>
            <a:r>
              <a:rPr lang="it-IT" dirty="0"/>
              <a:t> (</a:t>
            </a:r>
            <a:r>
              <a:rPr lang="it-IT" dirty="0" err="1"/>
              <a:t>extrinsic</a:t>
            </a:r>
            <a:r>
              <a:rPr lang="it-IT" dirty="0"/>
              <a:t> </a:t>
            </a:r>
            <a:r>
              <a:rPr lang="it-IT" dirty="0" err="1"/>
              <a:t>incentives</a:t>
            </a:r>
            <a:r>
              <a:rPr lang="it-IT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of </a:t>
            </a:r>
            <a:r>
              <a:rPr lang="it-IT" dirty="0" err="1"/>
              <a:t>socially</a:t>
            </a:r>
            <a:r>
              <a:rPr lang="it-IT" dirty="0"/>
              <a:t> </a:t>
            </a:r>
            <a:r>
              <a:rPr lang="it-IT" dirty="0" err="1"/>
              <a:t>valuable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can be </a:t>
            </a:r>
            <a:r>
              <a:rPr lang="it-IT" dirty="0" err="1"/>
              <a:t>obtained</a:t>
            </a:r>
            <a:r>
              <a:rPr lang="it-IT" dirty="0"/>
              <a:t> by </a:t>
            </a:r>
            <a:r>
              <a:rPr lang="it-IT" dirty="0" err="1"/>
              <a:t>providing</a:t>
            </a:r>
            <a:r>
              <a:rPr lang="it-IT" dirty="0"/>
              <a:t> appropriate </a:t>
            </a:r>
            <a:r>
              <a:rPr lang="it-IT" dirty="0" err="1"/>
              <a:t>mechanisms</a:t>
            </a:r>
            <a:r>
              <a:rPr lang="it-IT" dirty="0"/>
              <a:t> for </a:t>
            </a:r>
            <a:r>
              <a:rPr lang="it-IT" dirty="0" err="1"/>
              <a:t>sanction</a:t>
            </a:r>
            <a:r>
              <a:rPr lang="it-IT" dirty="0"/>
              <a:t> and </a:t>
            </a:r>
            <a:r>
              <a:rPr lang="it-IT" dirty="0" err="1"/>
              <a:t>reward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42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60F85D-B11E-D840-B66A-6ECE6836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conclusion/discussion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7E6520-0C0B-D94C-8730-A3411311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aim</a:t>
            </a:r>
            <a:r>
              <a:rPr lang="it-IT" dirty="0"/>
              <a:t> to </a:t>
            </a:r>
            <a:r>
              <a:rPr lang="it-IT" dirty="0" err="1"/>
              <a:t>expand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model, for </a:t>
            </a:r>
            <a:r>
              <a:rPr lang="it-IT" dirty="0" err="1"/>
              <a:t>instance</a:t>
            </a:r>
            <a:r>
              <a:rPr lang="it-IT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Agents with </a:t>
            </a:r>
            <a:r>
              <a:rPr lang="it-IT" dirty="0" err="1"/>
              <a:t>memory</a:t>
            </a:r>
            <a:r>
              <a:rPr lang="it-IT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Enabling</a:t>
            </a:r>
            <a:r>
              <a:rPr lang="it-IT" dirty="0"/>
              <a:t> agents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r>
              <a:rPr lang="it-IT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and </a:t>
            </a:r>
            <a:r>
              <a:rPr lang="it-IT" dirty="0" err="1"/>
              <a:t>those</a:t>
            </a:r>
            <a:r>
              <a:rPr lang="it-IT" dirty="0"/>
              <a:t> of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others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Adapting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ethical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</a:t>
            </a:r>
            <a:r>
              <a:rPr lang="it-IT" dirty="0" err="1"/>
              <a:t>societal</a:t>
            </a:r>
            <a:r>
              <a:rPr lang="it-IT" dirty="0"/>
              <a:t> </a:t>
            </a:r>
            <a:r>
              <a:rPr lang="it-IT" dirty="0" err="1"/>
              <a:t>preferences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1980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60F85D-B11E-D840-B66A-6ECE6836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/>
              <a:t>conclusion/discussion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7E6520-0C0B-D94C-8730-A34113118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869303" cy="3593592"/>
          </a:xfrm>
        </p:spPr>
        <p:txBody>
          <a:bodyPr>
            <a:norm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plan</a:t>
            </a:r>
            <a:r>
              <a:rPr lang="it-IT" dirty="0"/>
              <a:t> to </a:t>
            </a:r>
            <a:r>
              <a:rPr lang="it-IT" dirty="0" err="1"/>
              <a:t>insert</a:t>
            </a:r>
            <a:r>
              <a:rPr lang="it-IT" dirty="0"/>
              <a:t> out agents in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simulators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SUMO) to test </a:t>
            </a:r>
            <a:r>
              <a:rPr lang="it-IT" dirty="0" err="1"/>
              <a:t>our</a:t>
            </a:r>
            <a:r>
              <a:rPr lang="it-IT" dirty="0"/>
              <a:t> model in a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pic>
        <p:nvPicPr>
          <p:cNvPr id="6" name="Picture 4" descr="Ego car controlled by keyboard in SUMO - Unity simulation (in ZalaZone test  track's Smart City Zone) - YouTube">
            <a:extLst>
              <a:ext uri="{FF2B5EF4-FFF2-40B4-BE49-F238E27FC236}">
                <a16:creationId xmlns:a16="http://schemas.microsoft.com/office/drawing/2014/main" id="{3C5E0BBA-2790-7F43-A33F-1248D3C41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6" r="10613" b="-2"/>
          <a:stretch/>
        </p:blipFill>
        <p:spPr bwMode="auto">
          <a:xfrm>
            <a:off x="7537704" y="2264989"/>
            <a:ext cx="4654296" cy="459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2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0" name="Content Placeholder 16389">
            <a:extLst>
              <a:ext uri="{FF2B5EF4-FFF2-40B4-BE49-F238E27FC236}">
                <a16:creationId xmlns:a16="http://schemas.microsoft.com/office/drawing/2014/main" id="{48B0B97D-41F0-42B9-BAEC-43916C2FE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n-US" sz="3200" cap="all" spc="120" dirty="0"/>
              <a:t>Autonomous vehicles can potentially </a:t>
            </a:r>
            <a:r>
              <a:rPr lang="en-US" sz="3200" cap="all" spc="120" dirty="0" err="1"/>
              <a:t>FAil</a:t>
            </a:r>
            <a:endParaRPr lang="en-US" sz="6600" dirty="0"/>
          </a:p>
        </p:txBody>
      </p:sp>
      <p:pic>
        <p:nvPicPr>
          <p:cNvPr id="16386" name="Picture 2" descr="The Self-driving Comics And Cartoons | The Cartoonist Group">
            <a:extLst>
              <a:ext uri="{FF2B5EF4-FFF2-40B4-BE49-F238E27FC236}">
                <a16:creationId xmlns:a16="http://schemas.microsoft.com/office/drawing/2014/main" id="{FDC72019-CAB0-4B4F-8FD3-6246BACF1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" r="2" b="2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46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A823FB9-6799-1142-8CE8-9FB1CA9F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26BCE9C-7514-C542-91C3-57E46472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Ethical</a:t>
            </a:r>
            <a:r>
              <a:rPr lang="it-IT" dirty="0"/>
              <a:t> </a:t>
            </a:r>
            <a:r>
              <a:rPr lang="it-IT" dirty="0" err="1"/>
              <a:t>knob</a:t>
            </a:r>
            <a:r>
              <a:rPr lang="it-IT" dirty="0"/>
              <a:t>,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preferences</a:t>
            </a:r>
            <a:r>
              <a:rPr lang="it-IT" dirty="0"/>
              <a:t> and social </a:t>
            </a:r>
            <a:r>
              <a:rPr lang="it-IT" dirty="0" err="1"/>
              <a:t>values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Genetic</a:t>
            </a:r>
            <a:r>
              <a:rPr lang="it-IT" dirty="0"/>
              <a:t> </a:t>
            </a:r>
            <a:r>
              <a:rPr lang="it-IT" dirty="0" err="1"/>
              <a:t>Algorithms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Neural</a:t>
            </a:r>
            <a:r>
              <a:rPr lang="it-IT" dirty="0"/>
              <a:t>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Genetic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the </a:t>
            </a:r>
            <a:r>
              <a:rPr lang="it-IT" dirty="0" err="1"/>
              <a:t>Ethical</a:t>
            </a:r>
            <a:r>
              <a:rPr lang="it-IT" dirty="0"/>
              <a:t> </a:t>
            </a:r>
            <a:r>
              <a:rPr lang="it-IT" dirty="0" err="1"/>
              <a:t>Knob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Conclusion</a:t>
            </a:r>
            <a:r>
              <a:rPr lang="it-IT" dirty="0"/>
              <a:t>/</a:t>
            </a:r>
            <a:r>
              <a:rPr lang="it-IT" dirty="0" err="1"/>
              <a:t>Discussion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6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1D9D393-E3D5-3348-B7F5-8210DC7C1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1" b="92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CB98331E-6CDC-406E-B820-9B97E9B9B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3326"/>
            <a:ext cx="12191999" cy="56274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5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4848B49A-EFA4-714A-A46C-00AE13A1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1486894"/>
            <a:ext cx="10267950" cy="26840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The moral decisions</a:t>
            </a:r>
          </a:p>
        </p:txBody>
      </p:sp>
    </p:spTree>
    <p:extLst>
      <p:ext uri="{BB962C8B-B14F-4D97-AF65-F5344CB8AC3E}">
        <p14:creationId xmlns:p14="http://schemas.microsoft.com/office/powerpoint/2010/main" val="392488376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6E8E2"/>
      </a:lt2>
      <a:accent1>
        <a:srgbClr val="A996C6"/>
      </a:accent1>
      <a:accent2>
        <a:srgbClr val="AF7FBA"/>
      </a:accent2>
      <a:accent3>
        <a:srgbClr val="C593B9"/>
      </a:accent3>
      <a:accent4>
        <a:srgbClr val="BA7F94"/>
      </a:accent4>
      <a:accent5>
        <a:srgbClr val="C69996"/>
      </a:accent5>
      <a:accent6>
        <a:srgbClr val="BA9B7F"/>
      </a:accent6>
      <a:hlink>
        <a:srgbClr val="758A53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412624"/>
    </a:dk2>
    <a:lt2>
      <a:srgbClr val="E6E8E2"/>
    </a:lt2>
    <a:accent1>
      <a:srgbClr val="A996C6"/>
    </a:accent1>
    <a:accent2>
      <a:srgbClr val="AF7FBA"/>
    </a:accent2>
    <a:accent3>
      <a:srgbClr val="C593B9"/>
    </a:accent3>
    <a:accent4>
      <a:srgbClr val="BA7F94"/>
    </a:accent4>
    <a:accent5>
      <a:srgbClr val="C69996"/>
    </a:accent5>
    <a:accent6>
      <a:srgbClr val="BA9B7F"/>
    </a:accent6>
    <a:hlink>
      <a:srgbClr val="758A5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2055</Words>
  <Application>Microsoft Macintosh PowerPoint</Application>
  <PresentationFormat>Widescreen</PresentationFormat>
  <Paragraphs>316</Paragraphs>
  <Slides>67</Slides>
  <Notes>7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67</vt:i4>
      </vt:variant>
    </vt:vector>
  </HeadingPairs>
  <TitlesOfParts>
    <vt:vector size="77" baseType="lpstr">
      <vt:lpstr>Arial</vt:lpstr>
      <vt:lpstr>Calibri</vt:lpstr>
      <vt:lpstr>Cambria Math</vt:lpstr>
      <vt:lpstr>Franklin Gothic Demi Cond</vt:lpstr>
      <vt:lpstr>Franklin Gothic Medium</vt:lpstr>
      <vt:lpstr>medium-content-sans-serif-font</vt:lpstr>
      <vt:lpstr>Times New Roman</vt:lpstr>
      <vt:lpstr>Wingdings</vt:lpstr>
      <vt:lpstr>JuxtaposeVTI</vt:lpstr>
      <vt:lpstr>Equation.3</vt:lpstr>
      <vt:lpstr>A Genetic Approach to the Ethical Knob</vt:lpstr>
      <vt:lpstr>Autonomous vehicles</vt:lpstr>
      <vt:lpstr>Autonomous vehicles</vt:lpstr>
      <vt:lpstr>Autonomous vehicles</vt:lpstr>
      <vt:lpstr>Autonomous vehicles</vt:lpstr>
      <vt:lpstr>Autonomous vehicles</vt:lpstr>
      <vt:lpstr>Presentazione standard di PowerPoint</vt:lpstr>
      <vt:lpstr>outline</vt:lpstr>
      <vt:lpstr>The moral decisions</vt:lpstr>
      <vt:lpstr>The orig. proposal</vt:lpstr>
      <vt:lpstr>The new proposal</vt:lpstr>
      <vt:lpstr>HOW to do that?</vt:lpstr>
      <vt:lpstr>The evolutionary theory</vt:lpstr>
      <vt:lpstr>Genetic algorithms</vt:lpstr>
      <vt:lpstr>Genetic algorithms</vt:lpstr>
      <vt:lpstr>Genetic algorithms</vt:lpstr>
      <vt:lpstr>Simple example</vt:lpstr>
      <vt:lpstr>Simple example</vt:lpstr>
      <vt:lpstr>Simple example</vt:lpstr>
      <vt:lpstr>Simple example</vt:lpstr>
      <vt:lpstr>How it works</vt:lpstr>
      <vt:lpstr>How it works</vt:lpstr>
      <vt:lpstr>How it works</vt:lpstr>
      <vt:lpstr>How it works</vt:lpstr>
      <vt:lpstr>Genetic algorithms</vt:lpstr>
      <vt:lpstr>Artificial Neural Network</vt:lpstr>
      <vt:lpstr>Artificial Neural Network: Origins</vt:lpstr>
      <vt:lpstr>Artificial Neural Network: Origins</vt:lpstr>
      <vt:lpstr>Artificial Neural Network</vt:lpstr>
      <vt:lpstr>Artificial Neural Network</vt:lpstr>
      <vt:lpstr>Artificial Neural Network: Backpropagation</vt:lpstr>
      <vt:lpstr>Gradient Descent</vt:lpstr>
      <vt:lpstr>Artificial Neural Network: Backpropagation</vt:lpstr>
      <vt:lpstr>Artificial Neural Network: Backpropagation</vt:lpstr>
      <vt:lpstr>Artificial Neural Network: Backpropagation</vt:lpstr>
      <vt:lpstr>Presentazione standard di PowerPoint</vt:lpstr>
      <vt:lpstr>Gradient descent</vt:lpstr>
      <vt:lpstr>Performance</vt:lpstr>
      <vt:lpstr>Performance</vt:lpstr>
      <vt:lpstr>Genetic approach to ek: why?</vt:lpstr>
      <vt:lpstr>HOW to do that?</vt:lpstr>
      <vt:lpstr>Genetic approach to ek</vt:lpstr>
      <vt:lpstr>Simulation</vt:lpstr>
      <vt:lpstr>Simulation: population</vt:lpstr>
      <vt:lpstr>Simulation: population</vt:lpstr>
      <vt:lpstr>Simulation: evaluation</vt:lpstr>
      <vt:lpstr>Simulation: evaluation</vt:lpstr>
      <vt:lpstr>Simulation: evaluation</vt:lpstr>
      <vt:lpstr>Simulation: evaluation</vt:lpstr>
      <vt:lpstr>Simulation: evaluation</vt:lpstr>
      <vt:lpstr>Simulation: evaluation</vt:lpstr>
      <vt:lpstr>Simulation: evaluation</vt:lpstr>
      <vt:lpstr>Simulation: evaluation</vt:lpstr>
      <vt:lpstr>Simulation: evaluation</vt:lpstr>
      <vt:lpstr>Simulation: selection</vt:lpstr>
      <vt:lpstr>Simulation: crossover</vt:lpstr>
      <vt:lpstr>Simulation: mutation</vt:lpstr>
      <vt:lpstr>Empirical evaluation</vt:lpstr>
      <vt:lpstr>Empirical evaluation</vt:lpstr>
      <vt:lpstr>Empirical evaluation</vt:lpstr>
      <vt:lpstr>Empirical evaluation</vt:lpstr>
      <vt:lpstr>Empirical evaluation</vt:lpstr>
      <vt:lpstr>Empirical evaluation</vt:lpstr>
      <vt:lpstr>Empirical evaluation</vt:lpstr>
      <vt:lpstr>conclusion/discussion</vt:lpstr>
      <vt:lpstr>conclusion/discussion</vt:lpstr>
      <vt:lpstr>conclusion/discussion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Genetic Approach to the Ethical Knob</dc:title>
  <dc:creator>Loreggia Andrea</dc:creator>
  <cp:lastModifiedBy>Loreggia Andrea</cp:lastModifiedBy>
  <cp:revision>28</cp:revision>
  <dcterms:created xsi:type="dcterms:W3CDTF">2020-11-03T10:22:16Z</dcterms:created>
  <dcterms:modified xsi:type="dcterms:W3CDTF">2023-01-20T08:59:03Z</dcterms:modified>
</cp:coreProperties>
</file>